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7"/>
  </p:sldMasterIdLst>
  <p:notesMasterIdLst>
    <p:notesMasterId r:id="rId51"/>
  </p:notesMasterIdLst>
  <p:handoutMasterIdLst>
    <p:handoutMasterId r:id="rId52"/>
  </p:handoutMasterIdLst>
  <p:sldIdLst>
    <p:sldId id="258" r:id="rId8"/>
    <p:sldId id="296" r:id="rId9"/>
    <p:sldId id="312" r:id="rId10"/>
    <p:sldId id="333" r:id="rId11"/>
    <p:sldId id="280" r:id="rId12"/>
    <p:sldId id="295" r:id="rId13"/>
    <p:sldId id="298" r:id="rId14"/>
    <p:sldId id="302" r:id="rId15"/>
    <p:sldId id="268" r:id="rId16"/>
    <p:sldId id="274" r:id="rId17"/>
    <p:sldId id="303" r:id="rId18"/>
    <p:sldId id="271" r:id="rId19"/>
    <p:sldId id="279" r:id="rId20"/>
    <p:sldId id="319" r:id="rId21"/>
    <p:sldId id="320" r:id="rId22"/>
    <p:sldId id="281" r:id="rId23"/>
    <p:sldId id="285" r:id="rId24"/>
    <p:sldId id="313" r:id="rId25"/>
    <p:sldId id="286" r:id="rId26"/>
    <p:sldId id="321" r:id="rId27"/>
    <p:sldId id="287" r:id="rId28"/>
    <p:sldId id="288" r:id="rId29"/>
    <p:sldId id="289" r:id="rId30"/>
    <p:sldId id="291" r:id="rId31"/>
    <p:sldId id="293" r:id="rId32"/>
    <p:sldId id="292" r:id="rId33"/>
    <p:sldId id="294" r:id="rId34"/>
    <p:sldId id="282" r:id="rId35"/>
    <p:sldId id="327" r:id="rId36"/>
    <p:sldId id="328" r:id="rId37"/>
    <p:sldId id="331" r:id="rId38"/>
    <p:sldId id="332" r:id="rId39"/>
    <p:sldId id="299" r:id="rId40"/>
    <p:sldId id="305" r:id="rId41"/>
    <p:sldId id="307" r:id="rId42"/>
    <p:sldId id="315" r:id="rId43"/>
    <p:sldId id="316" r:id="rId44"/>
    <p:sldId id="324" r:id="rId45"/>
    <p:sldId id="323" r:id="rId46"/>
    <p:sldId id="318" r:id="rId47"/>
    <p:sldId id="276" r:id="rId48"/>
    <p:sldId id="314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67" d="100"/>
          <a:sy n="67" d="100"/>
        </p:scale>
        <p:origin x="75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5:48:15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8 192 24575,'0'1'0,"-1"0"0,0-1 0,1 1 0,-1-1 0,0 1 0,1 0 0,-1-1 0,1 1 0,0 0 0,-1 0 0,1-1 0,-1 1 0,1 0 0,0 0 0,0 0 0,-1-1 0,1 1 0,0 0 0,0 0 0,0 1 0,0-1 0,1-1 0,-1 1 0,0-1 0,0 1 0,1-1 0,-1 1 0,1-1 0,-1 1 0,0-1 0,1 1 0,-1-1 0,1 1 0,-1-1 0,1 0 0,-1 1 0,1-1 0,0 0 0,-1 1 0,1-1 0,0 0 0,3 1 0,-1 0 0,0 0 0,1-1 0,-1 1 0,0-1 0,1 0 0,-1 0 0,1 0 0,3-2 0,12-3 0,-1-1 0,0-1 0,31-17 0,23-9 0,-32 21 0,68-13 0,-71 19 0,-1-2 0,53-20 0,-58 16 0,-1 1 0,1 1 0,1 2 0,0 1 0,49-4 0,-31 7 0,1 2 0,-1 2 0,77 10 0,-116-8 0,0 1 0,0 0 0,0 1 0,-1 0 0,1 0 0,-1 1 0,0 1 0,0 0 0,-1 0 0,14 11 0,-6 0 0,0 1 0,0 0 0,24 37 0,-34-45 0,-1-2 0,2 1 0,-1-1 0,1 0 0,1 0 0,0-1 0,0-1 0,0 1 0,17 8 0,-10-8 0,1 0 0,0-2 0,0 0 0,1 0 0,21 1 0,68 15 0,-64-11 0,1-2 0,65 3 0,-95-11 0,0 0 0,1-1 0,-1-1 0,0 0 0,0-1 0,0 0 0,0-1 0,0-1 0,-1 0 0,0-1 0,23-13 0,5-11-1365,-2-4-5461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5:48:17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24575,'7'0'0,"1"-1"0,-1 0 0,0-1 0,0 0 0,0 0 0,0-1 0,9-4 0,2 0 0,103-49 0,15-5 0,-84 42 0,97-32 0,-120 43 0,-1 2 0,1 1 0,42-3 0,237 21 0,-57 2 0,-169-14 147,198-8-1659,-234 1-5314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2/22/2024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1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6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5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567" y="4800417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58567" y="430502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CD34A7-93F9-BCBF-C66C-9C698AB0B2E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5069972" y="4800417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FEFDF-62F6-8922-E8C1-AE7665AAC1D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069972" y="430502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DC9B6F-9801-6E1C-3E69-61ADA078624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855429" y="4800417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F8BF69-08B7-C190-9424-52DFB3AD51E7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855429" y="430502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2/22/2024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f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hyperlink" Target="https://www.altronics.com.au/p/z6302g-raspberry-pi-4-model-b-board-4g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ltronics.com.au/p/z6221-analog-to-digital-ADS1115-16-bit-converter-module/#:~:text=The%20ADS1115%204%2Dchannel%20breakout,or%2016%20single%20end%20channels." TargetMode="External"/><Relationship Id="rId5" Type="http://schemas.openxmlformats.org/officeDocument/2006/relationships/hyperlink" Target="https://www.altronics.com.au/p/n0720-mini-0.75w-polycrystalline-solar-project-panel/" TargetMode="External"/><Relationship Id="rId10" Type="http://schemas.openxmlformats.org/officeDocument/2006/relationships/image" Target="../media/image28.jpg"/><Relationship Id="rId4" Type="http://schemas.openxmlformats.org/officeDocument/2006/relationships/image" Target="../media/image25.sv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Adafruit-ADS1x15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onfluent.io/courses/kafka-python/intr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9.jpeg"/><Relationship Id="rId5" Type="http://schemas.openxmlformats.org/officeDocument/2006/relationships/image" Target="../media/image42.png"/><Relationship Id="rId10" Type="http://schemas.openxmlformats.org/officeDocument/2006/relationships/image" Target="../media/image48.jp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.gov.au/system/files/2020-04/DER_Roadmap.pdf" TargetMode="External"/><Relationship Id="rId2" Type="http://schemas.openxmlformats.org/officeDocument/2006/relationships/hyperlink" Target="https://www.synergy.net.au/Our-energy/Pilots-and-trials/Project-Symphony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statista.com/statistics/1183457/iot-connected-devices-worldwide/#:~:text=The%20number%20of%20Internet%20of,billion%20IoT%20devices%20in%202030.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acle.com/au/internet-of-things/what-is-iot/" TargetMode="External"/><Relationship Id="rId5" Type="http://schemas.openxmlformats.org/officeDocument/2006/relationships/hyperlink" Target="https://www.harveynorman.com.au/samsung-616l-family-hubtm-side-by-side-refrigerator-black-layered-steel.html" TargetMode="Externa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jpg"/><Relationship Id="rId7" Type="http://schemas.openxmlformats.org/officeDocument/2006/relationships/image" Target="../media/image1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  <p:custDataLst>
              <p:custData r:id="rId1"/>
            </p:custDataLst>
          </p:nvPr>
        </p:nvSpPr>
        <p:spPr>
          <a:xfrm>
            <a:off x="6343650" y="2173288"/>
            <a:ext cx="5543550" cy="2090808"/>
          </a:xfrm>
        </p:spPr>
        <p:txBody>
          <a:bodyPr/>
          <a:lstStyle/>
          <a:p>
            <a:r>
              <a:rPr lang="en-US" sz="4800" cap="none" dirty="0"/>
              <a:t>Build Your Own IoT!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Fun With a Raspberry Pi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/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3017488-102D-D8BE-7466-E5A0DC4AEB4B}"/>
              </a:ext>
            </a:extLst>
          </p:cNvPr>
          <p:cNvSpPr txBox="1">
            <a:spLocks/>
          </p:cNvSpPr>
          <p:nvPr/>
        </p:nvSpPr>
        <p:spPr>
          <a:xfrm>
            <a:off x="6343650" y="5327721"/>
            <a:ext cx="5143500" cy="503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By A.J. Fisher For the Perth Data Engineering Meetup</a:t>
            </a:r>
          </a:p>
          <a:p>
            <a:r>
              <a:rPr lang="en-US" cap="none" dirty="0"/>
              <a:t>21/02/2024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SENSOR: solar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4FDB98E-D7A2-1429-10B2-178784D317AD}"/>
              </a:ext>
            </a:extLst>
          </p:cNvPr>
          <p:cNvSpPr txBox="1">
            <a:spLocks/>
          </p:cNvSpPr>
          <p:nvPr/>
        </p:nvSpPr>
        <p:spPr>
          <a:xfrm>
            <a:off x="4796885" y="4400002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Translator: Analog-to-Digital-converter (ADC)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6F513A8F-9412-D808-D3D4-5E44E1092C04}"/>
              </a:ext>
            </a:extLst>
          </p:cNvPr>
          <p:cNvSpPr txBox="1">
            <a:spLocks/>
          </p:cNvSpPr>
          <p:nvPr/>
        </p:nvSpPr>
        <p:spPr>
          <a:xfrm>
            <a:off x="8774991" y="4390751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SERVER: Raspberry pi</a:t>
            </a:r>
          </a:p>
        </p:txBody>
      </p:sp>
      <p:pic>
        <p:nvPicPr>
          <p:cNvPr id="27" name="Picture 26" descr="A close-up of a solar panel&#10;&#10;Description automatically generated">
            <a:extLst>
              <a:ext uri="{FF2B5EF4-FFF2-40B4-BE49-F238E27FC236}">
                <a16:creationId xmlns:a16="http://schemas.microsoft.com/office/drawing/2014/main" id="{C9A7DAD4-C113-27A3-3816-F24C273B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1929214"/>
            <a:ext cx="3697898" cy="1749006"/>
          </a:xfrm>
          <a:prstGeom prst="rect">
            <a:avLst/>
          </a:prstGeom>
        </p:spPr>
      </p:pic>
      <p:pic>
        <p:nvPicPr>
          <p:cNvPr id="30" name="Picture 29" descr="A blue circuit board with numbers and letters&#10;&#10;Description automatically generated">
            <a:extLst>
              <a:ext uri="{FF2B5EF4-FFF2-40B4-BE49-F238E27FC236}">
                <a16:creationId xmlns:a16="http://schemas.microsoft.com/office/drawing/2014/main" id="{6EADBD23-3B43-C5FA-8C67-4105E6B0B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85" y="1607279"/>
            <a:ext cx="2343150" cy="2343150"/>
          </a:xfrm>
          <a:prstGeom prst="rect">
            <a:avLst/>
          </a:prstGeom>
        </p:spPr>
      </p:pic>
      <p:pic>
        <p:nvPicPr>
          <p:cNvPr id="32" name="Picture 31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15BE224F-3486-A6AA-53FE-134DC68B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085" y="1828526"/>
            <a:ext cx="4397774" cy="24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solar panel connected to a device&#10;&#10;Description automatically generated">
            <a:extLst>
              <a:ext uri="{FF2B5EF4-FFF2-40B4-BE49-F238E27FC236}">
                <a16:creationId xmlns:a16="http://schemas.microsoft.com/office/drawing/2014/main" id="{84BB2C7A-0000-4C07-2E0F-90F5957E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21911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hardware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Where can I get ALL THIS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All project hardware can be acquired from </a:t>
            </a:r>
            <a:r>
              <a:rPr lang="en-US" sz="1400" dirty="0" err="1"/>
              <a:t>Altronics</a:t>
            </a:r>
            <a:r>
              <a:rPr lang="en-US" sz="1400" dirty="0"/>
              <a:t> in Northbridge!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174 Roe Street, Northbridge WA 6000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5"/>
              </a:rPr>
              <a:t>Altronics</a:t>
            </a:r>
            <a:r>
              <a:rPr lang="en-US" sz="1400" dirty="0">
                <a:hlinkClick r:id="rId5"/>
              </a:rPr>
              <a:t> N0720 0.75W Mini Solar Panel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Adafruit ADS1115 16 Bit ADC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Raspberry Pi 4 Model B 4GB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“But I’ve never done electronics before!”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You can do it!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A.J. started with nothing too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Having a friend with an electrical engineering background is nice but…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LOTS of YouTube videos in the electronics community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Soldering can be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Placeholder 10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9AFE7C04-E3FC-487E-3FF3-F3659F88D1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14103" r="14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Software and data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9" name="Picture Placeholder 18" descr="A logo for a computer company&#10;&#10;Description automatically generated">
            <a:extLst>
              <a:ext uri="{FF2B5EF4-FFF2-40B4-BE49-F238E27FC236}">
                <a16:creationId xmlns:a16="http://schemas.microsoft.com/office/drawing/2014/main" id="{9650574A-0AB1-E07A-0C5B-D292E5CF87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4238" b="-2"/>
          <a:stretch/>
        </p:blipFill>
        <p:spPr>
          <a:xfrm>
            <a:off x="2993041" y="2270376"/>
            <a:ext cx="6206400" cy="4587625"/>
          </a:xfrm>
          <a:noFill/>
        </p:spPr>
      </p:pic>
    </p:spTree>
    <p:extLst>
      <p:ext uri="{BB962C8B-B14F-4D97-AF65-F5344CB8AC3E}">
        <p14:creationId xmlns:p14="http://schemas.microsoft.com/office/powerpoint/2010/main" val="11302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2274181" y="718556"/>
            <a:ext cx="9689219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306C6-6CE4-934D-2FA3-01B9D4B740D1}"/>
              </a:ext>
            </a:extLst>
          </p:cNvPr>
          <p:cNvSpPr/>
          <p:nvPr/>
        </p:nvSpPr>
        <p:spPr>
          <a:xfrm>
            <a:off x="2643187" y="3890381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8BBF5F-E276-AB3E-A153-99D84FC70831}"/>
              </a:ext>
            </a:extLst>
          </p:cNvPr>
          <p:cNvSpPr/>
          <p:nvPr/>
        </p:nvSpPr>
        <p:spPr>
          <a:xfrm>
            <a:off x="3914775" y="1800225"/>
            <a:ext cx="1171575" cy="1009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478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2952749" y="718556"/>
            <a:ext cx="9020175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306C6-6CE4-934D-2FA3-01B9D4B740D1}"/>
              </a:ext>
            </a:extLst>
          </p:cNvPr>
          <p:cNvSpPr/>
          <p:nvPr/>
        </p:nvSpPr>
        <p:spPr>
          <a:xfrm>
            <a:off x="2643187" y="3890381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C2155-3B50-DAB1-0F1F-8FA609EA936C}"/>
              </a:ext>
            </a:extLst>
          </p:cNvPr>
          <p:cNvSpPr/>
          <p:nvPr/>
        </p:nvSpPr>
        <p:spPr>
          <a:xfrm>
            <a:off x="2952749" y="3042075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Read a voltage value from the solar panel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78E49-C62B-688F-E5BD-05A236C453DF}"/>
              </a:ext>
            </a:extLst>
          </p:cNvPr>
          <p:cNvSpPr txBox="1"/>
          <p:nvPr/>
        </p:nvSpPr>
        <p:spPr>
          <a:xfrm>
            <a:off x="3274142" y="866052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29087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2952749" y="718556"/>
            <a:ext cx="9020175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306C6-6CE4-934D-2FA3-01B9D4B740D1}"/>
              </a:ext>
            </a:extLst>
          </p:cNvPr>
          <p:cNvSpPr/>
          <p:nvPr/>
        </p:nvSpPr>
        <p:spPr>
          <a:xfrm>
            <a:off x="2643187" y="3890381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C2155-3B50-DAB1-0F1F-8FA609EA936C}"/>
              </a:ext>
            </a:extLst>
          </p:cNvPr>
          <p:cNvSpPr/>
          <p:nvPr/>
        </p:nvSpPr>
        <p:spPr>
          <a:xfrm>
            <a:off x="2952749" y="3042075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Read a voltage value from the solar panel</a:t>
            </a:r>
          </a:p>
        </p:txBody>
      </p:sp>
      <p:pic>
        <p:nvPicPr>
          <p:cNvPr id="14" name="Picture 13" descr="A book cover with blue letters and a red stamp&#10;&#10;Description automatically generated">
            <a:extLst>
              <a:ext uri="{FF2B5EF4-FFF2-40B4-BE49-F238E27FC236}">
                <a16:creationId xmlns:a16="http://schemas.microsoft.com/office/drawing/2014/main" id="{1909466D-7391-A4C1-F766-FB91541D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56" y="2819399"/>
            <a:ext cx="1450726" cy="19710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C03E6-9A92-9475-28BB-EE17AA0D72F6}"/>
              </a:ext>
            </a:extLst>
          </p:cNvPr>
          <p:cNvSpPr txBox="1"/>
          <p:nvPr/>
        </p:nvSpPr>
        <p:spPr>
          <a:xfrm>
            <a:off x="7077075" y="3146843"/>
            <a:ext cx="130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B06C0-54BD-07B9-2FD7-31FDFA69DEB1}"/>
              </a:ext>
            </a:extLst>
          </p:cNvPr>
          <p:cNvSpPr txBox="1"/>
          <p:nvPr/>
        </p:nvSpPr>
        <p:spPr>
          <a:xfrm>
            <a:off x="3274142" y="866052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201105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4038600" y="718556"/>
            <a:ext cx="7934324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3743326" y="2717800"/>
            <a:ext cx="14478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5BEA1-BEFF-A27F-749F-07C55CB00673}"/>
              </a:ext>
            </a:extLst>
          </p:cNvPr>
          <p:cNvSpPr txBox="1"/>
          <p:nvPr/>
        </p:nvSpPr>
        <p:spPr>
          <a:xfrm>
            <a:off x="2914638" y="2533134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Library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2C714-98A8-7DAF-3FB9-1AA3A3DFAF4B}"/>
              </a:ext>
            </a:extLst>
          </p:cNvPr>
          <p:cNvSpPr txBox="1"/>
          <p:nvPr/>
        </p:nvSpPr>
        <p:spPr>
          <a:xfrm>
            <a:off x="2674374" y="804902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57879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70FD8-696D-8E3D-1704-3B2BDF63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6652415" cy="4351338"/>
          </a:xfrm>
        </p:spPr>
        <p:txBody>
          <a:bodyPr/>
          <a:lstStyle/>
          <a:p>
            <a:r>
              <a:rPr lang="en-AU" dirty="0"/>
              <a:t>Measure and send voltage each 1 second</a:t>
            </a:r>
          </a:p>
          <a:p>
            <a:endParaRPr lang="en-AU" dirty="0"/>
          </a:p>
          <a:p>
            <a:r>
              <a:rPr lang="en-AU" dirty="0"/>
              <a:t>Serialised JSON message:</a:t>
            </a:r>
          </a:p>
          <a:p>
            <a:pPr marL="0" indent="0">
              <a:buNone/>
            </a:pPr>
            <a:r>
              <a:rPr lang="en-AU" dirty="0"/>
              <a:t>{</a:t>
            </a:r>
          </a:p>
          <a:p>
            <a:pPr marL="0" indent="0">
              <a:buNone/>
            </a:pPr>
            <a:r>
              <a:rPr lang="en-AU" dirty="0"/>
              <a:t>"</a:t>
            </a:r>
            <a:r>
              <a:rPr lang="en-AU" dirty="0" err="1"/>
              <a:t>connection_ok</a:t>
            </a:r>
            <a:r>
              <a:rPr lang="en-AU" dirty="0"/>
              <a:t>":          True,</a:t>
            </a:r>
          </a:p>
          <a:p>
            <a:pPr marL="0" indent="0">
              <a:buNone/>
            </a:pPr>
            <a:r>
              <a:rPr lang="en-AU" dirty="0"/>
              <a:t>"</a:t>
            </a:r>
            <a:r>
              <a:rPr lang="en-AU" dirty="0" err="1"/>
              <a:t>panel_producing</a:t>
            </a:r>
            <a:r>
              <a:rPr lang="en-AU" dirty="0"/>
              <a:t>":      "SOLAR_PANEL_1",</a:t>
            </a:r>
          </a:p>
          <a:p>
            <a:pPr marL="0" indent="0">
              <a:buNone/>
            </a:pPr>
            <a:r>
              <a:rPr lang="en-AU" dirty="0"/>
              <a:t>"</a:t>
            </a:r>
            <a:r>
              <a:rPr lang="en-AU" dirty="0" err="1"/>
              <a:t>voltage_volts</a:t>
            </a:r>
            <a:r>
              <a:rPr lang="en-AU" dirty="0"/>
              <a:t>":             voltage,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  <a:p>
            <a:r>
              <a:rPr lang="en-AU" dirty="0"/>
              <a:t>Schema registry enabled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7E84F-1977-72E5-AD53-232E85AA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C7532D-E011-25A8-9D72-52193BB1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Sending the message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222F87-3BCD-56C3-4763-4543CD6B32C8}"/>
              </a:ext>
            </a:extLst>
          </p:cNvPr>
          <p:cNvCxnSpPr>
            <a:cxnSpLocks/>
          </p:cNvCxnSpPr>
          <p:nvPr/>
        </p:nvCxnSpPr>
        <p:spPr>
          <a:xfrm>
            <a:off x="5853199" y="3600450"/>
            <a:ext cx="0" cy="933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133E2F-DF65-4FFB-2F0F-604ECED960BE}"/>
              </a:ext>
            </a:extLst>
          </p:cNvPr>
          <p:cNvCxnSpPr>
            <a:cxnSpLocks/>
          </p:cNvCxnSpPr>
          <p:nvPr/>
        </p:nvCxnSpPr>
        <p:spPr>
          <a:xfrm flipH="1">
            <a:off x="515938" y="3600450"/>
            <a:ext cx="53372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87E145-EFD3-A997-1C77-C9E2F7ADE9DD}"/>
              </a:ext>
            </a:extLst>
          </p:cNvPr>
          <p:cNvCxnSpPr>
            <a:cxnSpLocks/>
          </p:cNvCxnSpPr>
          <p:nvPr/>
        </p:nvCxnSpPr>
        <p:spPr>
          <a:xfrm flipH="1">
            <a:off x="515938" y="4533900"/>
            <a:ext cx="532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18157E-1AD1-2F93-674C-6BCE44C199B7}"/>
              </a:ext>
            </a:extLst>
          </p:cNvPr>
          <p:cNvCxnSpPr>
            <a:cxnSpLocks/>
          </p:cNvCxnSpPr>
          <p:nvPr/>
        </p:nvCxnSpPr>
        <p:spPr>
          <a:xfrm>
            <a:off x="5853199" y="4475927"/>
            <a:ext cx="0" cy="42862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F72957-BED7-0906-250E-40EC4EC08C3B}"/>
              </a:ext>
            </a:extLst>
          </p:cNvPr>
          <p:cNvCxnSpPr>
            <a:cxnSpLocks/>
          </p:cNvCxnSpPr>
          <p:nvPr/>
        </p:nvCxnSpPr>
        <p:spPr>
          <a:xfrm flipH="1">
            <a:off x="538960" y="4923602"/>
            <a:ext cx="532844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-up of a solar panel&#10;&#10;Description automatically generated">
            <a:extLst>
              <a:ext uri="{FF2B5EF4-FFF2-40B4-BE49-F238E27FC236}">
                <a16:creationId xmlns:a16="http://schemas.microsoft.com/office/drawing/2014/main" id="{D20DCF62-B435-60A3-8D9C-A4F5D128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818851"/>
            <a:ext cx="4619625" cy="2184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18F5EF-0FC2-D216-C302-1838282D7623}"/>
              </a:ext>
            </a:extLst>
          </p:cNvPr>
          <p:cNvSpPr txBox="1"/>
          <p:nvPr/>
        </p:nvSpPr>
        <p:spPr>
          <a:xfrm>
            <a:off x="5931143" y="4507715"/>
            <a:ext cx="411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B050"/>
                </a:solidFill>
              </a:rPr>
              <a:t>Actually measured each second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EBE82B-9B60-5447-E07D-0CFDAF1DDFA8}"/>
              </a:ext>
            </a:extLst>
          </p:cNvPr>
          <p:cNvSpPr txBox="1"/>
          <p:nvPr/>
        </p:nvSpPr>
        <p:spPr>
          <a:xfrm>
            <a:off x="5876221" y="3585795"/>
            <a:ext cx="4020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Not measured. Dummy values.</a:t>
            </a:r>
          </a:p>
          <a:p>
            <a:r>
              <a:rPr lang="en-AU" sz="2400" dirty="0">
                <a:solidFill>
                  <a:srgbClr val="FF0000"/>
                </a:solidFill>
              </a:rPr>
              <a:t>Mimics “real” reading</a:t>
            </a:r>
          </a:p>
        </p:txBody>
      </p:sp>
    </p:spTree>
    <p:extLst>
      <p:ext uri="{BB962C8B-B14F-4D97-AF65-F5344CB8AC3E}">
        <p14:creationId xmlns:p14="http://schemas.microsoft.com/office/powerpoint/2010/main" val="25036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4562475" y="718556"/>
            <a:ext cx="7410449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200526" y="3810000"/>
            <a:ext cx="14478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C2155-3B50-DAB1-0F1F-8FA609EA936C}"/>
              </a:ext>
            </a:extLst>
          </p:cNvPr>
          <p:cNvSpPr/>
          <p:nvPr/>
        </p:nvSpPr>
        <p:spPr>
          <a:xfrm>
            <a:off x="4562475" y="2453269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Kafka producer: send voltage reading to Kafka in the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87AB-DF11-0283-B7A0-12040E5D47F1}"/>
              </a:ext>
            </a:extLst>
          </p:cNvPr>
          <p:cNvSpPr txBox="1"/>
          <p:nvPr/>
        </p:nvSpPr>
        <p:spPr>
          <a:xfrm>
            <a:off x="3751314" y="71855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49134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7AFA-A078-29A4-01D0-8CA94032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AU" dirty="0"/>
              <a:t>Presentation Purpose</a:t>
            </a:r>
          </a:p>
          <a:p>
            <a:r>
              <a:rPr lang="en-AU" dirty="0"/>
              <a:t>Quick Definitions</a:t>
            </a:r>
          </a:p>
          <a:p>
            <a:r>
              <a:rPr lang="en-AU" dirty="0"/>
              <a:t>Project Inspiration </a:t>
            </a:r>
          </a:p>
          <a:p>
            <a:r>
              <a:rPr lang="en-AU" dirty="0"/>
              <a:t>Hardware </a:t>
            </a:r>
          </a:p>
          <a:p>
            <a:r>
              <a:rPr lang="en-AU" dirty="0"/>
              <a:t>Software / Pipeline</a:t>
            </a:r>
          </a:p>
          <a:p>
            <a:r>
              <a:rPr lang="en-AU" dirty="0"/>
              <a:t>Next Steps to IoT</a:t>
            </a:r>
          </a:p>
          <a:p>
            <a:r>
              <a:rPr lang="en-AU" dirty="0"/>
              <a:t>The Real World</a:t>
            </a:r>
          </a:p>
          <a:p>
            <a:r>
              <a:rPr lang="en-AU" dirty="0"/>
              <a:t>Conclusion</a:t>
            </a:r>
          </a:p>
          <a:p>
            <a:r>
              <a:rPr lang="en-AU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BA79D-97DA-E1FB-343C-264E3AA2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pic>
        <p:nvPicPr>
          <p:cNvPr id="9" name="Picture 8" descr="A clipboard with a pencil and checklist&#10;&#10;Description automatically generated">
            <a:extLst>
              <a:ext uri="{FF2B5EF4-FFF2-40B4-BE49-F238E27FC236}">
                <a16:creationId xmlns:a16="http://schemas.microsoft.com/office/drawing/2014/main" id="{FB8E2258-73CB-33D0-7FDF-F6D42490B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" r="-2" b="7886"/>
          <a:stretch/>
        </p:blipFill>
        <p:spPr>
          <a:xfrm>
            <a:off x="5630648" y="591035"/>
            <a:ext cx="3879469" cy="355533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54752-2A6F-5E28-03AD-E10599B7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AU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569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4562475" y="718556"/>
            <a:ext cx="7410449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200526" y="3810000"/>
            <a:ext cx="14478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C2155-3B50-DAB1-0F1F-8FA609EA936C}"/>
              </a:ext>
            </a:extLst>
          </p:cNvPr>
          <p:cNvSpPr/>
          <p:nvPr/>
        </p:nvSpPr>
        <p:spPr>
          <a:xfrm>
            <a:off x="4562475" y="2453269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Kafka producer: send voltage reading to Kafka in the cloud</a:t>
            </a:r>
          </a:p>
        </p:txBody>
      </p:sp>
      <p:pic>
        <p:nvPicPr>
          <p:cNvPr id="5" name="Picture 4" descr="A logo of a cup with a flame&#10;&#10;Description automatically generated">
            <a:extLst>
              <a:ext uri="{FF2B5EF4-FFF2-40B4-BE49-F238E27FC236}">
                <a16:creationId xmlns:a16="http://schemas.microsoft.com/office/drawing/2014/main" id="{8CBE665A-828D-E11F-7D52-785D2965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36" y="2681869"/>
            <a:ext cx="668818" cy="1223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86071-20E9-B17C-6B08-60B5A9B08E2E}"/>
              </a:ext>
            </a:extLst>
          </p:cNvPr>
          <p:cNvSpPr txBox="1"/>
          <p:nvPr/>
        </p:nvSpPr>
        <p:spPr>
          <a:xfrm>
            <a:off x="7848954" y="3040559"/>
            <a:ext cx="130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A2636-5A32-6B95-116E-7D8452E968C8}"/>
              </a:ext>
            </a:extLst>
          </p:cNvPr>
          <p:cNvSpPr txBox="1"/>
          <p:nvPr/>
        </p:nvSpPr>
        <p:spPr>
          <a:xfrm>
            <a:off x="3751314" y="71855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31285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6096001" y="718556"/>
            <a:ext cx="5876924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E2C4D-D3CF-49F7-D6ED-2EE439119C96}"/>
              </a:ext>
            </a:extLst>
          </p:cNvPr>
          <p:cNvSpPr/>
          <p:nvPr/>
        </p:nvSpPr>
        <p:spPr>
          <a:xfrm>
            <a:off x="5735284" y="3676650"/>
            <a:ext cx="895350" cy="69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299C2-D434-65FE-3DFC-8F8FBC5216F8}"/>
              </a:ext>
            </a:extLst>
          </p:cNvPr>
          <p:cNvSpPr txBox="1"/>
          <p:nvPr/>
        </p:nvSpPr>
        <p:spPr>
          <a:xfrm>
            <a:off x="4533887" y="2443718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Course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80518-3926-DA16-08B0-BB8A7F897C37}"/>
              </a:ext>
            </a:extLst>
          </p:cNvPr>
          <p:cNvSpPr txBox="1"/>
          <p:nvPr/>
        </p:nvSpPr>
        <p:spPr>
          <a:xfrm>
            <a:off x="3751314" y="71855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8596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6677025" y="718556"/>
            <a:ext cx="5295899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E2C4D-D3CF-49F7-D6ED-2EE439119C96}"/>
              </a:ext>
            </a:extLst>
          </p:cNvPr>
          <p:cNvSpPr/>
          <p:nvPr/>
        </p:nvSpPr>
        <p:spPr>
          <a:xfrm>
            <a:off x="5762625" y="3676650"/>
            <a:ext cx="1114424" cy="69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62ED8-E7F1-E3B0-4E5A-DCA5FA49F967}"/>
              </a:ext>
            </a:extLst>
          </p:cNvPr>
          <p:cNvSpPr/>
          <p:nvPr/>
        </p:nvSpPr>
        <p:spPr>
          <a:xfrm>
            <a:off x="6677025" y="2356856"/>
            <a:ext cx="2443163" cy="1748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Kafka in the cloud. Which cloud?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3D287-78DD-36CC-929C-D5E207534969}"/>
              </a:ext>
            </a:extLst>
          </p:cNvPr>
          <p:cNvSpPr txBox="1"/>
          <p:nvPr/>
        </p:nvSpPr>
        <p:spPr>
          <a:xfrm>
            <a:off x="3751314" y="71855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272531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952932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Choosing a Cloud:</a:t>
            </a:r>
            <a:br>
              <a:rPr lang="en-US" dirty="0"/>
            </a:br>
            <a:r>
              <a:rPr lang="en-US" dirty="0"/>
              <a:t>Focusing on Data, Not Infrastructure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44324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Cloud– can be a lot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 something beginner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Kafka - data, not infrastructure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Expensive… BUT great for hobby, rapid prototyping &amp; sizing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CD3435DA-4362-7659-CA95-FECC4E2BF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6554" y="1942331"/>
            <a:ext cx="5180332" cy="2693772"/>
          </a:xfrm>
          <a:noFill/>
          <a:ln>
            <a:solidFill>
              <a:schemeClr val="tx1"/>
            </a:solidFill>
          </a:ln>
        </p:spPr>
      </p:pic>
      <p:pic>
        <p:nvPicPr>
          <p:cNvPr id="11" name="Picture 10" descr="A logo with a circle and a clock&#10;&#10;Description automatically generated with medium confidence">
            <a:extLst>
              <a:ext uri="{FF2B5EF4-FFF2-40B4-BE49-F238E27FC236}">
                <a16:creationId xmlns:a16="http://schemas.microsoft.com/office/drawing/2014/main" id="{D333D9A3-8BF3-91D3-EDBE-2371E394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720" y="5206419"/>
            <a:ext cx="306705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987C55-BBE6-9EEE-E53E-863ED84AE302}"/>
              </a:ext>
            </a:extLst>
          </p:cNvPr>
          <p:cNvSpPr txBox="1"/>
          <p:nvPr/>
        </p:nvSpPr>
        <p:spPr>
          <a:xfrm>
            <a:off x="9144000" y="4636103"/>
            <a:ext cx="65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93193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9953624" y="718556"/>
            <a:ext cx="2019299" cy="592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87CE5-59A8-B085-0B29-7C0BBD06D8D1}"/>
              </a:ext>
            </a:extLst>
          </p:cNvPr>
          <p:cNvSpPr/>
          <p:nvPr/>
        </p:nvSpPr>
        <p:spPr>
          <a:xfrm>
            <a:off x="9789226" y="1019176"/>
            <a:ext cx="2138366" cy="1466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5FA8D-1A70-8CD3-336D-44B8D72B69EE}"/>
              </a:ext>
            </a:extLst>
          </p:cNvPr>
          <p:cNvSpPr/>
          <p:nvPr/>
        </p:nvSpPr>
        <p:spPr>
          <a:xfrm>
            <a:off x="9256005" y="1909803"/>
            <a:ext cx="2138366" cy="895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B3141-DA8C-8408-6C15-96FE45D522B4}"/>
              </a:ext>
            </a:extLst>
          </p:cNvPr>
          <p:cNvSpPr/>
          <p:nvPr/>
        </p:nvSpPr>
        <p:spPr>
          <a:xfrm>
            <a:off x="9882181" y="3076305"/>
            <a:ext cx="2138366" cy="895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4F2A95-46B1-EAA7-B35C-1F37E825BEFE}"/>
              </a:ext>
            </a:extLst>
          </p:cNvPr>
          <p:cNvSpPr/>
          <p:nvPr/>
        </p:nvSpPr>
        <p:spPr>
          <a:xfrm>
            <a:off x="9444031" y="3279850"/>
            <a:ext cx="2138366" cy="895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0F5F80-A4B8-6A8E-2053-5FC8551FA01E}"/>
              </a:ext>
            </a:extLst>
          </p:cNvPr>
          <p:cNvSpPr/>
          <p:nvPr/>
        </p:nvSpPr>
        <p:spPr>
          <a:xfrm>
            <a:off x="9625006" y="5085692"/>
            <a:ext cx="2138366" cy="137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31DF32-EA84-8508-AA46-57E00CD2EAEB}"/>
              </a:ext>
            </a:extLst>
          </p:cNvPr>
          <p:cNvSpPr/>
          <p:nvPr/>
        </p:nvSpPr>
        <p:spPr>
          <a:xfrm>
            <a:off x="9444031" y="1119381"/>
            <a:ext cx="2443163" cy="120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Store data for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5199B-2DA1-79CB-4096-627E6367DD05}"/>
              </a:ext>
            </a:extLst>
          </p:cNvPr>
          <p:cNvSpPr/>
          <p:nvPr/>
        </p:nvSpPr>
        <p:spPr>
          <a:xfrm>
            <a:off x="9444031" y="2618009"/>
            <a:ext cx="2443163" cy="120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Store data for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6A3CB-6EAE-B68C-611F-1171271F878B}"/>
              </a:ext>
            </a:extLst>
          </p:cNvPr>
          <p:cNvSpPr/>
          <p:nvPr/>
        </p:nvSpPr>
        <p:spPr>
          <a:xfrm>
            <a:off x="5714999" y="3944280"/>
            <a:ext cx="452443" cy="360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49602-227F-EB8C-8E6F-528986217C1D}"/>
              </a:ext>
            </a:extLst>
          </p:cNvPr>
          <p:cNvSpPr txBox="1"/>
          <p:nvPr/>
        </p:nvSpPr>
        <p:spPr>
          <a:xfrm>
            <a:off x="3464027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C39F2-B759-9813-02B5-5B7968BAC88D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625742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9953624" y="4295774"/>
            <a:ext cx="2019299" cy="2347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0F5F80-A4B8-6A8E-2053-5FC8551FA01E}"/>
              </a:ext>
            </a:extLst>
          </p:cNvPr>
          <p:cNvSpPr/>
          <p:nvPr/>
        </p:nvSpPr>
        <p:spPr>
          <a:xfrm>
            <a:off x="9625006" y="5085692"/>
            <a:ext cx="2138366" cy="137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23503-82CA-4AB2-37A1-E352E1546036}"/>
              </a:ext>
            </a:extLst>
          </p:cNvPr>
          <p:cNvSpPr/>
          <p:nvPr/>
        </p:nvSpPr>
        <p:spPr>
          <a:xfrm>
            <a:off x="5714999" y="3944280"/>
            <a:ext cx="452443" cy="360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C9668-BB7F-EDED-F380-3C497FA4AEBD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623E7-023E-7A59-5180-96910897455E}"/>
              </a:ext>
            </a:extLst>
          </p:cNvPr>
          <p:cNvSpPr txBox="1"/>
          <p:nvPr/>
        </p:nvSpPr>
        <p:spPr>
          <a:xfrm>
            <a:off x="3464027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355386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9953624" y="4295774"/>
            <a:ext cx="2019299" cy="2347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0F5F80-A4B8-6A8E-2053-5FC8551FA01E}"/>
              </a:ext>
            </a:extLst>
          </p:cNvPr>
          <p:cNvSpPr/>
          <p:nvPr/>
        </p:nvSpPr>
        <p:spPr>
          <a:xfrm>
            <a:off x="9625006" y="5085692"/>
            <a:ext cx="2138366" cy="137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184E7-E619-A8A1-1572-BCD0A7E5537C}"/>
              </a:ext>
            </a:extLst>
          </p:cNvPr>
          <p:cNvSpPr/>
          <p:nvPr/>
        </p:nvSpPr>
        <p:spPr>
          <a:xfrm>
            <a:off x="9625006" y="4598952"/>
            <a:ext cx="2443163" cy="120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Kafka consumer for </a:t>
            </a: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app /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6E2DE9-94C7-86E4-CB28-977E7DEB7117}"/>
              </a:ext>
            </a:extLst>
          </p:cNvPr>
          <p:cNvSpPr/>
          <p:nvPr/>
        </p:nvSpPr>
        <p:spPr>
          <a:xfrm>
            <a:off x="5714999" y="3944280"/>
            <a:ext cx="452443" cy="360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537E6-B256-9919-3FCF-C9244F6E7434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67122-A170-CEB0-645E-5AE7A2470FC3}"/>
              </a:ext>
            </a:extLst>
          </p:cNvPr>
          <p:cNvSpPr txBox="1"/>
          <p:nvPr/>
        </p:nvSpPr>
        <p:spPr>
          <a:xfrm>
            <a:off x="3464027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243260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8B20E-D915-498D-BED4-81E10D2E415B}"/>
              </a:ext>
            </a:extLst>
          </p:cNvPr>
          <p:cNvSpPr/>
          <p:nvPr/>
        </p:nvSpPr>
        <p:spPr>
          <a:xfrm>
            <a:off x="9848850" y="5972175"/>
            <a:ext cx="2124073" cy="670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94453-0712-7463-D0F8-1869D57EE747}"/>
              </a:ext>
            </a:extLst>
          </p:cNvPr>
          <p:cNvSpPr/>
          <p:nvPr/>
        </p:nvSpPr>
        <p:spPr>
          <a:xfrm>
            <a:off x="4076700" y="4124325"/>
            <a:ext cx="201929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ADAFD-8339-49A2-83DF-481F45819FDD}"/>
              </a:ext>
            </a:extLst>
          </p:cNvPr>
          <p:cNvSpPr/>
          <p:nvPr/>
        </p:nvSpPr>
        <p:spPr>
          <a:xfrm>
            <a:off x="5343525" y="2705100"/>
            <a:ext cx="752476" cy="971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DE341-1B11-2F0E-A4FE-C3E2B89B51BC}"/>
              </a:ext>
            </a:extLst>
          </p:cNvPr>
          <p:cNvSpPr/>
          <p:nvPr/>
        </p:nvSpPr>
        <p:spPr>
          <a:xfrm>
            <a:off x="10658475" y="4686300"/>
            <a:ext cx="1314447" cy="794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E96C4-A5D9-D22F-4376-F88A51FC88E8}"/>
              </a:ext>
            </a:extLst>
          </p:cNvPr>
          <p:cNvSpPr/>
          <p:nvPr/>
        </p:nvSpPr>
        <p:spPr>
          <a:xfrm>
            <a:off x="11410880" y="5361993"/>
            <a:ext cx="761626" cy="794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5AF5C-70A7-BE37-E364-853870694F78}"/>
              </a:ext>
            </a:extLst>
          </p:cNvPr>
          <p:cNvSpPr/>
          <p:nvPr/>
        </p:nvSpPr>
        <p:spPr>
          <a:xfrm>
            <a:off x="5714999" y="3944280"/>
            <a:ext cx="452443" cy="360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38E40-46E2-5B2D-B96B-D76B4935E21F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C4F2A-94A2-4E28-7C92-B0AF0F36F5FC}"/>
              </a:ext>
            </a:extLst>
          </p:cNvPr>
          <p:cNvSpPr txBox="1"/>
          <p:nvPr/>
        </p:nvSpPr>
        <p:spPr>
          <a:xfrm>
            <a:off x="3464027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84621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1689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A22E1-6B17-9DEE-FC3E-F7F7057C4E2E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FF66-227F-3073-C243-6BBCCEA3289E}"/>
              </a:ext>
            </a:extLst>
          </p:cNvPr>
          <p:cNvSpPr txBox="1"/>
          <p:nvPr/>
        </p:nvSpPr>
        <p:spPr>
          <a:xfrm>
            <a:off x="3464027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2790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A22E1-6B17-9DEE-FC3E-F7F7057C4E2E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FF66-227F-3073-C243-6BBCCEA3289E}"/>
              </a:ext>
            </a:extLst>
          </p:cNvPr>
          <p:cNvSpPr txBox="1"/>
          <p:nvPr/>
        </p:nvSpPr>
        <p:spPr>
          <a:xfrm>
            <a:off x="3130652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/>
              <p:nvPr/>
            </p:nvSpPr>
            <p:spPr>
              <a:xfrm>
                <a:off x="5859638" y="1440351"/>
                <a:ext cx="1114088" cy="76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AU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38" y="1440351"/>
                <a:ext cx="1114088" cy="765466"/>
              </a:xfrm>
              <a:prstGeom prst="rect">
                <a:avLst/>
              </a:prstGeom>
              <a:blipFill>
                <a:blip r:embed="rId3"/>
                <a:stretch>
                  <a:fillRect l="-21858" b="-1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B17B6D-270A-21BC-E32E-1C868A0147F9}"/>
              </a:ext>
            </a:extLst>
          </p:cNvPr>
          <p:cNvSpPr txBox="1"/>
          <p:nvPr/>
        </p:nvSpPr>
        <p:spPr>
          <a:xfrm>
            <a:off x="5423073" y="853660"/>
            <a:ext cx="222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Transform</a:t>
            </a:r>
          </a:p>
          <a:p>
            <a:pPr algn="ctr"/>
            <a:r>
              <a:rPr lang="en-AU" dirty="0"/>
              <a:t>Convert volts to watts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BE429-8C79-E914-9358-D2936CD2A3F7}"/>
              </a:ext>
            </a:extLst>
          </p:cNvPr>
          <p:cNvSpPr/>
          <p:nvPr/>
        </p:nvSpPr>
        <p:spPr>
          <a:xfrm>
            <a:off x="5386239" y="718291"/>
            <a:ext cx="2295052" cy="15867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0" name="Picture 6" descr="645,000+ Light Bulb Stock Photos, Pictures &amp; Royalty-Free Images - iStock |  Lightbulb icon, Idea, Light bulb idea">
            <a:extLst>
              <a:ext uri="{FF2B5EF4-FFF2-40B4-BE49-F238E27FC236}">
                <a16:creationId xmlns:a16="http://schemas.microsoft.com/office/drawing/2014/main" id="{932B48EA-3F01-41B3-F94F-7165397B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99" y="941547"/>
            <a:ext cx="1458753" cy="1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94C73D-452D-745A-8086-4EFAAEF11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699" y="2235191"/>
            <a:ext cx="1371671" cy="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AD5A17-80E3-117C-0947-652A2FEC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064398" cy="4351338"/>
          </a:xfrm>
        </p:spPr>
        <p:txBody>
          <a:bodyPr/>
          <a:lstStyle/>
          <a:p>
            <a:r>
              <a:rPr lang="en-AU" dirty="0"/>
              <a:t>Assemble a basic EL(T) streaming data pipeline that can be used for IoT applications</a:t>
            </a:r>
          </a:p>
          <a:p>
            <a:endParaRPr lang="en-AU" dirty="0"/>
          </a:p>
          <a:p>
            <a:r>
              <a:rPr lang="en-AU" dirty="0"/>
              <a:t>Encourage newcomers – anyone can build a streaming data pipeline!</a:t>
            </a:r>
          </a:p>
          <a:p>
            <a:endParaRPr lang="en-AU" dirty="0"/>
          </a:p>
          <a:p>
            <a:r>
              <a:rPr lang="en-AU" dirty="0"/>
              <a:t>Get closer to the bare metal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Share something I had a lot of fun doing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26CAC-2A17-D53E-F6B7-61685B63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Placeholder 6" descr="A speed blurry image of a road with numbers&#10;&#10;Description automatically generated">
            <a:extLst>
              <a:ext uri="{FF2B5EF4-FFF2-40B4-BE49-F238E27FC236}">
                <a16:creationId xmlns:a16="http://schemas.microsoft.com/office/drawing/2014/main" id="{B2B1F39F-9892-13C2-6946-DD93ECF0FD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609" r="13609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63179A-5843-55F4-0455-E2CC005B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18078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A22E1-6B17-9DEE-FC3E-F7F7057C4E2E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FF66-227F-3073-C243-6BBCCEA3289E}"/>
              </a:ext>
            </a:extLst>
          </p:cNvPr>
          <p:cNvSpPr txBox="1"/>
          <p:nvPr/>
        </p:nvSpPr>
        <p:spPr>
          <a:xfrm>
            <a:off x="3130652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/>
              <p:nvPr/>
            </p:nvSpPr>
            <p:spPr>
              <a:xfrm>
                <a:off x="5859638" y="1440351"/>
                <a:ext cx="1114088" cy="76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AU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AU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38" y="1440351"/>
                <a:ext cx="1114088" cy="765466"/>
              </a:xfrm>
              <a:prstGeom prst="rect">
                <a:avLst/>
              </a:prstGeom>
              <a:blipFill>
                <a:blip r:embed="rId3"/>
                <a:stretch>
                  <a:fillRect l="-21858" b="-1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B17B6D-270A-21BC-E32E-1C868A0147F9}"/>
              </a:ext>
            </a:extLst>
          </p:cNvPr>
          <p:cNvSpPr txBox="1"/>
          <p:nvPr/>
        </p:nvSpPr>
        <p:spPr>
          <a:xfrm>
            <a:off x="5423073" y="853660"/>
            <a:ext cx="222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Transform</a:t>
            </a:r>
          </a:p>
          <a:p>
            <a:pPr algn="ctr"/>
            <a:r>
              <a:rPr lang="en-AU" dirty="0"/>
              <a:t>Convert volts to watts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BE429-8C79-E914-9358-D2936CD2A3F7}"/>
              </a:ext>
            </a:extLst>
          </p:cNvPr>
          <p:cNvSpPr/>
          <p:nvPr/>
        </p:nvSpPr>
        <p:spPr>
          <a:xfrm>
            <a:off x="5386239" y="718291"/>
            <a:ext cx="2295052" cy="15867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C6065-4EFB-806B-D284-F775E6A7FB54}"/>
              </a:ext>
            </a:extLst>
          </p:cNvPr>
          <p:cNvSpPr txBox="1"/>
          <p:nvPr/>
        </p:nvSpPr>
        <p:spPr>
          <a:xfrm>
            <a:off x="2489405" y="250034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pic>
        <p:nvPicPr>
          <p:cNvPr id="11" name="Picture 6" descr="645,000+ Light Bulb Stock Photos, Pictures &amp; Royalty-Free Images - iStock |  Lightbulb icon, Idea, Light bulb idea">
            <a:extLst>
              <a:ext uri="{FF2B5EF4-FFF2-40B4-BE49-F238E27FC236}">
                <a16:creationId xmlns:a16="http://schemas.microsoft.com/office/drawing/2014/main" id="{26D9A28C-63A5-06EE-0319-E2A52697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99" y="941547"/>
            <a:ext cx="1458753" cy="1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D44B3-6690-82F3-C1D4-724185B0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699" y="2235191"/>
            <a:ext cx="1371671" cy="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A22E1-6B17-9DEE-FC3E-F7F7057C4E2E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FF66-227F-3073-C243-6BBCCEA3289E}"/>
              </a:ext>
            </a:extLst>
          </p:cNvPr>
          <p:cNvSpPr txBox="1"/>
          <p:nvPr/>
        </p:nvSpPr>
        <p:spPr>
          <a:xfrm>
            <a:off x="3130652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/>
              <p:nvPr/>
            </p:nvSpPr>
            <p:spPr>
              <a:xfrm>
                <a:off x="5859638" y="1440351"/>
                <a:ext cx="975845" cy="66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38" y="1440351"/>
                <a:ext cx="975845" cy="669542"/>
              </a:xfrm>
              <a:prstGeom prst="rect">
                <a:avLst/>
              </a:prstGeom>
              <a:blipFill>
                <a:blip r:embed="rId3"/>
                <a:stretch>
                  <a:fillRect l="-21875" b="-16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B17B6D-270A-21BC-E32E-1C868A0147F9}"/>
              </a:ext>
            </a:extLst>
          </p:cNvPr>
          <p:cNvSpPr txBox="1"/>
          <p:nvPr/>
        </p:nvSpPr>
        <p:spPr>
          <a:xfrm>
            <a:off x="5423073" y="853660"/>
            <a:ext cx="222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Transform</a:t>
            </a:r>
          </a:p>
          <a:p>
            <a:pPr algn="ctr"/>
            <a:r>
              <a:rPr lang="en-AU" dirty="0"/>
              <a:t>Convert volts to watts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BE429-8C79-E914-9358-D2936CD2A3F7}"/>
              </a:ext>
            </a:extLst>
          </p:cNvPr>
          <p:cNvSpPr/>
          <p:nvPr/>
        </p:nvSpPr>
        <p:spPr>
          <a:xfrm>
            <a:off x="5386239" y="718292"/>
            <a:ext cx="2295052" cy="14382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C6065-4EFB-806B-D284-F775E6A7FB54}"/>
              </a:ext>
            </a:extLst>
          </p:cNvPr>
          <p:cNvSpPr txBox="1"/>
          <p:nvPr/>
        </p:nvSpPr>
        <p:spPr>
          <a:xfrm>
            <a:off x="2489405" y="250034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0F1DC-B747-46BE-680E-76E08808ABF2}"/>
              </a:ext>
            </a:extLst>
          </p:cNvPr>
          <p:cNvSpPr txBox="1"/>
          <p:nvPr/>
        </p:nvSpPr>
        <p:spPr>
          <a:xfrm>
            <a:off x="6555977" y="250034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DE860-F641-40C9-B18D-DA212C0C9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83" y="2304798"/>
            <a:ext cx="1100621" cy="297753"/>
          </a:xfrm>
          <a:prstGeom prst="rect">
            <a:avLst/>
          </a:prstGeom>
        </p:spPr>
      </p:pic>
      <p:pic>
        <p:nvPicPr>
          <p:cNvPr id="13" name="Picture 6" descr="645,000+ Light Bulb Stock Photos, Pictures &amp; Royalty-Free Images - iStock |  Lightbulb icon, Idea, Light bulb idea">
            <a:extLst>
              <a:ext uri="{FF2B5EF4-FFF2-40B4-BE49-F238E27FC236}">
                <a16:creationId xmlns:a16="http://schemas.microsoft.com/office/drawing/2014/main" id="{865A37D6-06CB-CFB2-27A1-0C9D6389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99" y="941547"/>
            <a:ext cx="1458753" cy="1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432D20-ADBA-6843-7835-95CF32DB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699" y="2235191"/>
            <a:ext cx="1371671" cy="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97D70-90D0-42B1-EE5E-0E9E6E6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7" name="Picture 6" descr="A diagram of data pipeline&#10;&#10;Description automatically generated">
            <a:extLst>
              <a:ext uri="{FF2B5EF4-FFF2-40B4-BE49-F238E27FC236}">
                <a16:creationId xmlns:a16="http://schemas.microsoft.com/office/drawing/2014/main" id="{A691D814-6C6A-CFD8-E9F5-11D5DC3D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" y="0"/>
            <a:ext cx="12101689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A22E1-6B17-9DEE-FC3E-F7F7057C4E2E}"/>
              </a:ext>
            </a:extLst>
          </p:cNvPr>
          <p:cNvSpPr txBox="1"/>
          <p:nvPr/>
        </p:nvSpPr>
        <p:spPr>
          <a:xfrm>
            <a:off x="9854451" y="50009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FF66-227F-3073-C243-6BBCCEA3289E}"/>
              </a:ext>
            </a:extLst>
          </p:cNvPr>
          <p:cNvSpPr txBox="1"/>
          <p:nvPr/>
        </p:nvSpPr>
        <p:spPr>
          <a:xfrm>
            <a:off x="3130652" y="487723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/>
              <a:t>Extract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/>
              <p:nvPr/>
            </p:nvSpPr>
            <p:spPr>
              <a:xfrm>
                <a:off x="5859638" y="1440351"/>
                <a:ext cx="975845" cy="66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A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9AE1AE-1858-970B-2949-E384945D9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38" y="1440351"/>
                <a:ext cx="975845" cy="669542"/>
              </a:xfrm>
              <a:prstGeom prst="rect">
                <a:avLst/>
              </a:prstGeom>
              <a:blipFill>
                <a:blip r:embed="rId3"/>
                <a:stretch>
                  <a:fillRect l="-21875" b="-16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B17B6D-270A-21BC-E32E-1C868A0147F9}"/>
              </a:ext>
            </a:extLst>
          </p:cNvPr>
          <p:cNvSpPr txBox="1"/>
          <p:nvPr/>
        </p:nvSpPr>
        <p:spPr>
          <a:xfrm>
            <a:off x="5423073" y="853660"/>
            <a:ext cx="222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Transform</a:t>
            </a:r>
          </a:p>
          <a:p>
            <a:pPr algn="ctr"/>
            <a:r>
              <a:rPr lang="en-AU" dirty="0"/>
              <a:t>Convert volts to watts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BE429-8C79-E914-9358-D2936CD2A3F7}"/>
              </a:ext>
            </a:extLst>
          </p:cNvPr>
          <p:cNvSpPr/>
          <p:nvPr/>
        </p:nvSpPr>
        <p:spPr>
          <a:xfrm>
            <a:off x="5386239" y="718292"/>
            <a:ext cx="2295052" cy="14382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C6065-4EFB-806B-D284-F775E6A7FB54}"/>
              </a:ext>
            </a:extLst>
          </p:cNvPr>
          <p:cNvSpPr txBox="1"/>
          <p:nvPr/>
        </p:nvSpPr>
        <p:spPr>
          <a:xfrm>
            <a:off x="2575881" y="250034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0F1DC-B747-46BE-680E-76E08808ABF2}"/>
              </a:ext>
            </a:extLst>
          </p:cNvPr>
          <p:cNvSpPr txBox="1"/>
          <p:nvPr/>
        </p:nvSpPr>
        <p:spPr>
          <a:xfrm>
            <a:off x="6555977" y="2500346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DE860-F641-40C9-B18D-DA212C0C9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83" y="2311444"/>
            <a:ext cx="1051488" cy="284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A7C53-AE07-A07B-22AF-3BA6709B0485}"/>
              </a:ext>
            </a:extLst>
          </p:cNvPr>
          <p:cNvSpPr txBox="1"/>
          <p:nvPr/>
        </p:nvSpPr>
        <p:spPr>
          <a:xfrm>
            <a:off x="10145483" y="2575087"/>
            <a:ext cx="16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u="sng" dirty="0">
                <a:solidFill>
                  <a:srgbClr val="FF0000"/>
                </a:solidFill>
              </a:rPr>
              <a:t>Transform?</a:t>
            </a:r>
          </a:p>
        </p:txBody>
      </p:sp>
      <p:pic>
        <p:nvPicPr>
          <p:cNvPr id="13" name="Picture 2" descr="How to Structure Your DBT Project | by Paul Fry | Geek Culture | Medium">
            <a:extLst>
              <a:ext uri="{FF2B5EF4-FFF2-40B4-BE49-F238E27FC236}">
                <a16:creationId xmlns:a16="http://schemas.microsoft.com/office/drawing/2014/main" id="{B5234163-FE15-8AFE-8833-FA0D2C9C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52" y="2475892"/>
            <a:ext cx="1320106" cy="66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645,000+ Light Bulb Stock Photos, Pictures &amp; Royalty-Free Images - iStock |  Lightbulb icon, Idea, Light bulb idea">
            <a:extLst>
              <a:ext uri="{FF2B5EF4-FFF2-40B4-BE49-F238E27FC236}">
                <a16:creationId xmlns:a16="http://schemas.microsoft.com/office/drawing/2014/main" id="{860F0265-A8AC-D054-AEFA-2B1AF43B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99" y="941547"/>
            <a:ext cx="1458753" cy="1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D1D94-E326-A017-E4EB-D3C442538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699" y="2235191"/>
            <a:ext cx="1371671" cy="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1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cap="none" dirty="0"/>
              <a:t>NEXT STEPS TO IoT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DA0CF87-C76F-8E51-8AAF-01F6E6FEC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154832"/>
            <a:ext cx="7900525" cy="76446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02F8C45-FDD1-7F2B-FE25-7C549241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33</a:t>
            </a:fld>
            <a:endParaRPr lang="en-US" noProof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EC71654-96A5-4280-94F3-931C61A9F92C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600"/>
          </a:p>
        </p:txBody>
      </p:sp>
      <p:pic>
        <p:nvPicPr>
          <p:cNvPr id="22" name="Picture Placeholder 21" descr="A circular chart with icons and text&#10;&#10;Description automatically generated">
            <a:extLst>
              <a:ext uri="{FF2B5EF4-FFF2-40B4-BE49-F238E27FC236}">
                <a16:creationId xmlns:a16="http://schemas.microsoft.com/office/drawing/2014/main" id="{D0D9BBC8-FE66-E501-DEF4-2EC41E9807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36" b="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3090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A2C7D-9D45-C723-1D60-4E9E847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A4D14-8FD1-5A9C-19BE-8F1D7167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85" y="3834956"/>
            <a:ext cx="2071325" cy="13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2F7F3-7FC8-D5A5-FCDF-18AE264C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43" y="4243139"/>
            <a:ext cx="1790726" cy="734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8EDF9-0462-D921-222D-7C6D844C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82" y="4057460"/>
            <a:ext cx="1800307" cy="920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8522-2F2A-9A8D-EF2A-E7F993E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572" y="2785645"/>
            <a:ext cx="2017777" cy="683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8EBFE-A070-1237-3199-9035D2A0E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568" y="4641675"/>
            <a:ext cx="1063381" cy="117244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EBCD670-38D8-D224-6925-04A7A74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ONE: THE Journey so far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6A3BE9-15C7-6E63-AE6C-EF590B095ABD}"/>
              </a:ext>
            </a:extLst>
          </p:cNvPr>
          <p:cNvCxnSpPr>
            <a:cxnSpLocks/>
          </p:cNvCxnSpPr>
          <p:nvPr/>
        </p:nvCxnSpPr>
        <p:spPr>
          <a:xfrm>
            <a:off x="2314575" y="4517628"/>
            <a:ext cx="81915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BCA621-BF02-09ED-7A01-A1CEEC5F1D75}"/>
              </a:ext>
            </a:extLst>
          </p:cNvPr>
          <p:cNvCxnSpPr>
            <a:cxnSpLocks/>
          </p:cNvCxnSpPr>
          <p:nvPr/>
        </p:nvCxnSpPr>
        <p:spPr>
          <a:xfrm>
            <a:off x="5423535" y="4514056"/>
            <a:ext cx="81915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11F9A3-88D9-7CF5-A5AA-DEE0AD62FE7C}"/>
              </a:ext>
            </a:extLst>
          </p:cNvPr>
          <p:cNvCxnSpPr>
            <a:cxnSpLocks/>
          </p:cNvCxnSpPr>
          <p:nvPr/>
        </p:nvCxnSpPr>
        <p:spPr>
          <a:xfrm flipV="1">
            <a:off x="8253422" y="3544218"/>
            <a:ext cx="819150" cy="878398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27EE4-E2E2-F80B-682A-ED42B218FF0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319527" y="4716446"/>
            <a:ext cx="988041" cy="511453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DFEBF9-DBE5-9AEE-0C51-F602BC158BE6}"/>
              </a:ext>
            </a:extLst>
          </p:cNvPr>
          <p:cNvSpPr txBox="1"/>
          <p:nvPr/>
        </p:nvSpPr>
        <p:spPr>
          <a:xfrm>
            <a:off x="3455944" y="5260345"/>
            <a:ext cx="1672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Local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4C0AE6-E1F4-E2A1-0125-349C45D12251}"/>
              </a:ext>
            </a:extLst>
          </p:cNvPr>
          <p:cNvSpPr txBox="1"/>
          <p:nvPr/>
        </p:nvSpPr>
        <p:spPr>
          <a:xfrm>
            <a:off x="8534434" y="5723039"/>
            <a:ext cx="3094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Downstream consumer</a:t>
            </a:r>
          </a:p>
          <a:p>
            <a:pPr algn="ctr"/>
            <a:r>
              <a:rPr lang="en-AU" sz="2400" dirty="0"/>
              <a:t>(On central server)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CB1ED-70FB-3708-C578-79D5A09C94E0}"/>
              </a:ext>
            </a:extLst>
          </p:cNvPr>
          <p:cNvSpPr txBox="1"/>
          <p:nvPr/>
        </p:nvSpPr>
        <p:spPr>
          <a:xfrm>
            <a:off x="9353720" y="3378830"/>
            <a:ext cx="173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Data archive</a:t>
            </a:r>
          </a:p>
        </p:txBody>
      </p:sp>
    </p:spTree>
    <p:extLst>
      <p:ext uri="{BB962C8B-B14F-4D97-AF65-F5344CB8AC3E}">
        <p14:creationId xmlns:p14="http://schemas.microsoft.com/office/powerpoint/2010/main" val="1500061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A2C7D-9D45-C723-1D60-4E9E847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A4D14-8FD1-5A9C-19BE-8F1D7167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4" y="4017521"/>
            <a:ext cx="1751412" cy="1177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2F7F3-7FC8-D5A5-FCDF-18AE264C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6" y="4225207"/>
            <a:ext cx="1589705" cy="652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8EDF9-0462-D921-222D-7C6D844C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5" y="4057460"/>
            <a:ext cx="1514665" cy="800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8522-2F2A-9A8D-EF2A-E7F993E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06" y="3087099"/>
            <a:ext cx="2017777" cy="683802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EBCD670-38D8-D224-6925-04A7A74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TWO: REVERSE PIPELINE WITH ACTUATION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AC98C-8239-9181-773D-F07241CB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3153220"/>
            <a:ext cx="1566735" cy="800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A9A8FA-6B40-A1E7-E48B-CCA6B22A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4109256"/>
            <a:ext cx="1566735" cy="80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3295-2CC2-16B6-A433-522C6617A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616" y="5065292"/>
            <a:ext cx="1566735" cy="800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71DEF-F204-32B7-4CF7-5C1034E7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62" y="4057460"/>
            <a:ext cx="1751412" cy="11778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F0A15E-0761-743F-E584-751F0801A39C}"/>
              </a:ext>
            </a:extLst>
          </p:cNvPr>
          <p:cNvCxnSpPr>
            <a:cxnSpLocks/>
          </p:cNvCxnSpPr>
          <p:nvPr/>
        </p:nvCxnSpPr>
        <p:spPr>
          <a:xfrm>
            <a:off x="7599904" y="4283948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811A5B-0E4D-1E76-0552-B5E4A81F0EDF}"/>
              </a:ext>
            </a:extLst>
          </p:cNvPr>
          <p:cNvCxnSpPr>
            <a:cxnSpLocks/>
          </p:cNvCxnSpPr>
          <p:nvPr/>
        </p:nvCxnSpPr>
        <p:spPr>
          <a:xfrm>
            <a:off x="5424694" y="4283948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2BA633-B2F3-161E-FA6D-FCA25F8001AE}"/>
              </a:ext>
            </a:extLst>
          </p:cNvPr>
          <p:cNvCxnSpPr>
            <a:cxnSpLocks/>
          </p:cNvCxnSpPr>
          <p:nvPr/>
        </p:nvCxnSpPr>
        <p:spPr>
          <a:xfrm flipH="1">
            <a:off x="9913273" y="3643868"/>
            <a:ext cx="432048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044D96-0888-CA84-04D7-391A7246F2CA}"/>
              </a:ext>
            </a:extLst>
          </p:cNvPr>
          <p:cNvCxnSpPr>
            <a:cxnSpLocks/>
          </p:cNvCxnSpPr>
          <p:nvPr/>
        </p:nvCxnSpPr>
        <p:spPr>
          <a:xfrm flipH="1">
            <a:off x="9913273" y="4521532"/>
            <a:ext cx="472176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D2B799-3758-0A26-8690-75E9403A10C3}"/>
              </a:ext>
            </a:extLst>
          </p:cNvPr>
          <p:cNvCxnSpPr>
            <a:cxnSpLocks/>
          </p:cNvCxnSpPr>
          <p:nvPr/>
        </p:nvCxnSpPr>
        <p:spPr>
          <a:xfrm flipH="1" flipV="1">
            <a:off x="9913273" y="5131957"/>
            <a:ext cx="432048" cy="425895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5992236-9E97-BAA6-2F29-FA4F38AE6968}"/>
              </a:ext>
            </a:extLst>
          </p:cNvPr>
          <p:cNvCxnSpPr>
            <a:cxnSpLocks/>
          </p:cNvCxnSpPr>
          <p:nvPr/>
        </p:nvCxnSpPr>
        <p:spPr>
          <a:xfrm flipV="1">
            <a:off x="7056979" y="3697072"/>
            <a:ext cx="0" cy="51416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9520C-8976-8C59-F556-A4B127BE1187}"/>
              </a:ext>
            </a:extLst>
          </p:cNvPr>
          <p:cNvSpPr txBox="1"/>
          <p:nvPr/>
        </p:nvSpPr>
        <p:spPr>
          <a:xfrm>
            <a:off x="8315923" y="5235265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Central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813424-456D-D4F2-04A8-3B24BBF3DB48}"/>
              </a:ext>
            </a:extLst>
          </p:cNvPr>
          <p:cNvSpPr txBox="1"/>
          <p:nvPr/>
        </p:nvSpPr>
        <p:spPr>
          <a:xfrm>
            <a:off x="3991866" y="5188520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Local 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1E4D4E-32AA-571E-DFA7-8B33C3C0FF7F}"/>
              </a:ext>
            </a:extLst>
          </p:cNvPr>
          <p:cNvCxnSpPr>
            <a:cxnSpLocks/>
          </p:cNvCxnSpPr>
          <p:nvPr/>
        </p:nvCxnSpPr>
        <p:spPr>
          <a:xfrm flipH="1">
            <a:off x="7469032" y="4674473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3D6329-A1D5-2D6D-9D51-A7228B928D3D}"/>
              </a:ext>
            </a:extLst>
          </p:cNvPr>
          <p:cNvCxnSpPr>
            <a:cxnSpLocks/>
          </p:cNvCxnSpPr>
          <p:nvPr/>
        </p:nvCxnSpPr>
        <p:spPr>
          <a:xfrm flipH="1">
            <a:off x="5424694" y="4674473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A small green circuit board with a black and black remote&#10;&#10;Description automatically generated">
            <a:extLst>
              <a:ext uri="{FF2B5EF4-FFF2-40B4-BE49-F238E27FC236}">
                <a16:creationId xmlns:a16="http://schemas.microsoft.com/office/drawing/2014/main" id="{158EDB86-7269-C9C0-98C5-C5392383C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651" y="3643868"/>
            <a:ext cx="1347231" cy="13472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6EB2430-F565-BBA1-D17B-5D5949A139C1}"/>
              </a:ext>
            </a:extLst>
          </p:cNvPr>
          <p:cNvSpPr txBox="1"/>
          <p:nvPr/>
        </p:nvSpPr>
        <p:spPr>
          <a:xfrm>
            <a:off x="1477276" y="4877394"/>
            <a:ext cx="2048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Digital actuator</a:t>
            </a:r>
          </a:p>
          <a:p>
            <a:pPr algn="ctr"/>
            <a:r>
              <a:rPr lang="en-AU" dirty="0"/>
              <a:t>(variable resistance </a:t>
            </a:r>
          </a:p>
          <a:p>
            <a:pPr algn="ctr"/>
            <a:r>
              <a:rPr lang="en-AU" dirty="0"/>
              <a:t>potentiometer)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6132F9-D952-8CB3-8914-617B7F08FA95}"/>
              </a:ext>
            </a:extLst>
          </p:cNvPr>
          <p:cNvCxnSpPr>
            <a:cxnSpLocks/>
          </p:cNvCxnSpPr>
          <p:nvPr/>
        </p:nvCxnSpPr>
        <p:spPr>
          <a:xfrm>
            <a:off x="1714500" y="4225207"/>
            <a:ext cx="40005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1BD2D-8DE9-28FB-4C37-D43901EE4AA2}"/>
              </a:ext>
            </a:extLst>
          </p:cNvPr>
          <p:cNvCxnSpPr>
            <a:cxnSpLocks/>
          </p:cNvCxnSpPr>
          <p:nvPr/>
        </p:nvCxnSpPr>
        <p:spPr>
          <a:xfrm>
            <a:off x="3174894" y="4225207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F11908-DA58-5C3E-D8B2-D5CD4DD543E8}"/>
              </a:ext>
            </a:extLst>
          </p:cNvPr>
          <p:cNvCxnSpPr>
            <a:cxnSpLocks/>
          </p:cNvCxnSpPr>
          <p:nvPr/>
        </p:nvCxnSpPr>
        <p:spPr>
          <a:xfrm flipH="1">
            <a:off x="3174894" y="4674473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6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A2C7D-9D45-C723-1D60-4E9E847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A4D14-8FD1-5A9C-19BE-8F1D7167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4" y="4017521"/>
            <a:ext cx="1751412" cy="1177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2F7F3-7FC8-D5A5-FCDF-18AE264C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6" y="4225207"/>
            <a:ext cx="1589705" cy="652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8EDF9-0462-D921-222D-7C6D844C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5" y="4057460"/>
            <a:ext cx="1514665" cy="800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8522-2F2A-9A8D-EF2A-E7F993E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564" y="3525104"/>
            <a:ext cx="1734187" cy="58769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EBCD670-38D8-D224-6925-04A7A74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Three: Build the presentation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AC98C-8239-9181-773D-F07241CB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3153220"/>
            <a:ext cx="1566735" cy="800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A9A8FA-6B40-A1E7-E48B-CCA6B22A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4109256"/>
            <a:ext cx="1566735" cy="80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3295-2CC2-16B6-A433-522C6617A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616" y="5065292"/>
            <a:ext cx="1566735" cy="800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71DEF-F204-32B7-4CF7-5C1034E7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62" y="4057460"/>
            <a:ext cx="1751412" cy="11778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F0A15E-0761-743F-E584-751F0801A39C}"/>
              </a:ext>
            </a:extLst>
          </p:cNvPr>
          <p:cNvCxnSpPr>
            <a:cxnSpLocks/>
          </p:cNvCxnSpPr>
          <p:nvPr/>
        </p:nvCxnSpPr>
        <p:spPr>
          <a:xfrm>
            <a:off x="7599904" y="4283948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811A5B-0E4D-1E76-0552-B5E4A81F0EDF}"/>
              </a:ext>
            </a:extLst>
          </p:cNvPr>
          <p:cNvCxnSpPr>
            <a:cxnSpLocks/>
          </p:cNvCxnSpPr>
          <p:nvPr/>
        </p:nvCxnSpPr>
        <p:spPr>
          <a:xfrm>
            <a:off x="5424694" y="4283948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2BA633-B2F3-161E-FA6D-FCA25F8001AE}"/>
              </a:ext>
            </a:extLst>
          </p:cNvPr>
          <p:cNvCxnSpPr>
            <a:cxnSpLocks/>
          </p:cNvCxnSpPr>
          <p:nvPr/>
        </p:nvCxnSpPr>
        <p:spPr>
          <a:xfrm flipH="1">
            <a:off x="9913273" y="3643868"/>
            <a:ext cx="432048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044D96-0888-CA84-04D7-391A7246F2CA}"/>
              </a:ext>
            </a:extLst>
          </p:cNvPr>
          <p:cNvCxnSpPr>
            <a:cxnSpLocks/>
          </p:cNvCxnSpPr>
          <p:nvPr/>
        </p:nvCxnSpPr>
        <p:spPr>
          <a:xfrm flipH="1">
            <a:off x="9913273" y="4521532"/>
            <a:ext cx="472176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D2B799-3758-0A26-8690-75E9403A10C3}"/>
              </a:ext>
            </a:extLst>
          </p:cNvPr>
          <p:cNvCxnSpPr>
            <a:cxnSpLocks/>
          </p:cNvCxnSpPr>
          <p:nvPr/>
        </p:nvCxnSpPr>
        <p:spPr>
          <a:xfrm flipH="1" flipV="1">
            <a:off x="9913273" y="5131957"/>
            <a:ext cx="432048" cy="425895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9520C-8976-8C59-F556-A4B127BE1187}"/>
              </a:ext>
            </a:extLst>
          </p:cNvPr>
          <p:cNvSpPr txBox="1"/>
          <p:nvPr/>
        </p:nvSpPr>
        <p:spPr>
          <a:xfrm>
            <a:off x="8292030" y="5195326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Central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813424-456D-D4F2-04A8-3B24BBF3DB48}"/>
              </a:ext>
            </a:extLst>
          </p:cNvPr>
          <p:cNvSpPr txBox="1"/>
          <p:nvPr/>
        </p:nvSpPr>
        <p:spPr>
          <a:xfrm>
            <a:off x="3991866" y="5188520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Local 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1E4D4E-32AA-571E-DFA7-8B33C3C0FF7F}"/>
              </a:ext>
            </a:extLst>
          </p:cNvPr>
          <p:cNvCxnSpPr>
            <a:cxnSpLocks/>
          </p:cNvCxnSpPr>
          <p:nvPr/>
        </p:nvCxnSpPr>
        <p:spPr>
          <a:xfrm flipH="1">
            <a:off x="7469032" y="4674473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3D6329-A1D5-2D6D-9D51-A7228B928D3D}"/>
              </a:ext>
            </a:extLst>
          </p:cNvPr>
          <p:cNvCxnSpPr>
            <a:cxnSpLocks/>
          </p:cNvCxnSpPr>
          <p:nvPr/>
        </p:nvCxnSpPr>
        <p:spPr>
          <a:xfrm flipH="1">
            <a:off x="5424694" y="4674473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A small green circuit board with a black and black remote&#10;&#10;Description automatically generated">
            <a:extLst>
              <a:ext uri="{FF2B5EF4-FFF2-40B4-BE49-F238E27FC236}">
                <a16:creationId xmlns:a16="http://schemas.microsoft.com/office/drawing/2014/main" id="{158EDB86-7269-C9C0-98C5-C5392383C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651" y="3643868"/>
            <a:ext cx="1347231" cy="13472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6EB2430-F565-BBA1-D17B-5D5949A139C1}"/>
              </a:ext>
            </a:extLst>
          </p:cNvPr>
          <p:cNvSpPr txBox="1"/>
          <p:nvPr/>
        </p:nvSpPr>
        <p:spPr>
          <a:xfrm>
            <a:off x="1477276" y="4877394"/>
            <a:ext cx="2048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Digital actuator</a:t>
            </a:r>
          </a:p>
          <a:p>
            <a:pPr algn="ctr"/>
            <a:r>
              <a:rPr lang="en-AU" dirty="0"/>
              <a:t>(variable resistance </a:t>
            </a:r>
          </a:p>
          <a:p>
            <a:pPr algn="ctr"/>
            <a:r>
              <a:rPr lang="en-AU" dirty="0"/>
              <a:t>potentiometer)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6132F9-D952-8CB3-8914-617B7F08FA95}"/>
              </a:ext>
            </a:extLst>
          </p:cNvPr>
          <p:cNvCxnSpPr>
            <a:cxnSpLocks/>
          </p:cNvCxnSpPr>
          <p:nvPr/>
        </p:nvCxnSpPr>
        <p:spPr>
          <a:xfrm>
            <a:off x="1714500" y="4225207"/>
            <a:ext cx="40005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1BD2D-8DE9-28FB-4C37-D43901EE4AA2}"/>
              </a:ext>
            </a:extLst>
          </p:cNvPr>
          <p:cNvCxnSpPr>
            <a:cxnSpLocks/>
          </p:cNvCxnSpPr>
          <p:nvPr/>
        </p:nvCxnSpPr>
        <p:spPr>
          <a:xfrm>
            <a:off x="3174894" y="4225207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F11908-DA58-5C3E-D8B2-D5CD4DD543E8}"/>
              </a:ext>
            </a:extLst>
          </p:cNvPr>
          <p:cNvCxnSpPr>
            <a:cxnSpLocks/>
          </p:cNvCxnSpPr>
          <p:nvPr/>
        </p:nvCxnSpPr>
        <p:spPr>
          <a:xfrm flipH="1">
            <a:off x="3174894" y="4674473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What is Power BI? - Beginner's Guide to Power BI | DataCamp">
            <a:extLst>
              <a:ext uri="{FF2B5EF4-FFF2-40B4-BE49-F238E27FC236}">
                <a16:creationId xmlns:a16="http://schemas.microsoft.com/office/drawing/2014/main" id="{DEEA1F85-B7BF-91C3-6E50-61C14CFF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00" y="1539046"/>
            <a:ext cx="1464056" cy="144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dbt &amp; what does it offer? | element61">
            <a:extLst>
              <a:ext uri="{FF2B5EF4-FFF2-40B4-BE49-F238E27FC236}">
                <a16:creationId xmlns:a16="http://schemas.microsoft.com/office/drawing/2014/main" id="{3ACC506E-C81D-A877-33DC-F426D97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61" y="3150814"/>
            <a:ext cx="1099011" cy="40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AA8FB0-FBF6-349D-9F26-2FD5622D12F7}"/>
              </a:ext>
            </a:extLst>
          </p:cNvPr>
          <p:cNvCxnSpPr>
            <a:cxnSpLocks/>
          </p:cNvCxnSpPr>
          <p:nvPr/>
        </p:nvCxnSpPr>
        <p:spPr>
          <a:xfrm flipH="1" flipV="1">
            <a:off x="7131986" y="2740676"/>
            <a:ext cx="1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E44692-ACE1-4707-7EA1-80180CDA76D0}"/>
              </a:ext>
            </a:extLst>
          </p:cNvPr>
          <p:cNvCxnSpPr>
            <a:cxnSpLocks/>
          </p:cNvCxnSpPr>
          <p:nvPr/>
        </p:nvCxnSpPr>
        <p:spPr>
          <a:xfrm flipH="1" flipV="1">
            <a:off x="7127728" y="3908760"/>
            <a:ext cx="1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4" name="Picture 12" descr="Dagster Brand: How to use the Dagster brand assets">
            <a:extLst>
              <a:ext uri="{FF2B5EF4-FFF2-40B4-BE49-F238E27FC236}">
                <a16:creationId xmlns:a16="http://schemas.microsoft.com/office/drawing/2014/main" id="{0C49CE31-62B4-63EB-370B-24432B0A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18" y="3112723"/>
            <a:ext cx="1734187" cy="4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09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A2C7D-9D45-C723-1D60-4E9E847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A4D14-8FD1-5A9C-19BE-8F1D7167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4" y="4017521"/>
            <a:ext cx="1751412" cy="1177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2F7F3-7FC8-D5A5-FCDF-18AE264C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6" y="4225207"/>
            <a:ext cx="1589705" cy="652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8EDF9-0462-D921-222D-7C6D844C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5" y="4057460"/>
            <a:ext cx="1514665" cy="800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8522-2F2A-9A8D-EF2A-E7F993E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564" y="3525104"/>
            <a:ext cx="1734187" cy="58769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EBCD670-38D8-D224-6925-04A7A74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four: Build a simple application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AC98C-8239-9181-773D-F07241CB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3153220"/>
            <a:ext cx="1566735" cy="800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A9A8FA-6B40-A1E7-E48B-CCA6B22A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80" y="4109256"/>
            <a:ext cx="1566735" cy="80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3295-2CC2-16B6-A433-522C6617A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616" y="5065292"/>
            <a:ext cx="1566735" cy="800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71DEF-F204-32B7-4CF7-5C1034E7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62" y="4057460"/>
            <a:ext cx="1751412" cy="11778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F0A15E-0761-743F-E584-751F0801A39C}"/>
              </a:ext>
            </a:extLst>
          </p:cNvPr>
          <p:cNvCxnSpPr>
            <a:cxnSpLocks/>
          </p:cNvCxnSpPr>
          <p:nvPr/>
        </p:nvCxnSpPr>
        <p:spPr>
          <a:xfrm>
            <a:off x="7599904" y="4283948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811A5B-0E4D-1E76-0552-B5E4A81F0EDF}"/>
              </a:ext>
            </a:extLst>
          </p:cNvPr>
          <p:cNvCxnSpPr>
            <a:cxnSpLocks/>
          </p:cNvCxnSpPr>
          <p:nvPr/>
        </p:nvCxnSpPr>
        <p:spPr>
          <a:xfrm>
            <a:off x="5424694" y="4283948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2BA633-B2F3-161E-FA6D-FCA25F8001AE}"/>
              </a:ext>
            </a:extLst>
          </p:cNvPr>
          <p:cNvCxnSpPr>
            <a:cxnSpLocks/>
          </p:cNvCxnSpPr>
          <p:nvPr/>
        </p:nvCxnSpPr>
        <p:spPr>
          <a:xfrm flipH="1">
            <a:off x="9913273" y="3643868"/>
            <a:ext cx="432048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044D96-0888-CA84-04D7-391A7246F2CA}"/>
              </a:ext>
            </a:extLst>
          </p:cNvPr>
          <p:cNvCxnSpPr>
            <a:cxnSpLocks/>
          </p:cNvCxnSpPr>
          <p:nvPr/>
        </p:nvCxnSpPr>
        <p:spPr>
          <a:xfrm flipH="1">
            <a:off x="9913273" y="4521532"/>
            <a:ext cx="472176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D2B799-3758-0A26-8690-75E9403A10C3}"/>
              </a:ext>
            </a:extLst>
          </p:cNvPr>
          <p:cNvCxnSpPr>
            <a:cxnSpLocks/>
          </p:cNvCxnSpPr>
          <p:nvPr/>
        </p:nvCxnSpPr>
        <p:spPr>
          <a:xfrm flipH="1" flipV="1">
            <a:off x="9913273" y="5131957"/>
            <a:ext cx="432048" cy="425895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9520C-8976-8C59-F556-A4B127BE1187}"/>
              </a:ext>
            </a:extLst>
          </p:cNvPr>
          <p:cNvSpPr txBox="1"/>
          <p:nvPr/>
        </p:nvSpPr>
        <p:spPr>
          <a:xfrm>
            <a:off x="8292030" y="5195326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Central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813424-456D-D4F2-04A8-3B24BBF3DB48}"/>
              </a:ext>
            </a:extLst>
          </p:cNvPr>
          <p:cNvSpPr txBox="1"/>
          <p:nvPr/>
        </p:nvSpPr>
        <p:spPr>
          <a:xfrm>
            <a:off x="3991866" y="5188520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Local 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1E4D4E-32AA-571E-DFA7-8B33C3C0FF7F}"/>
              </a:ext>
            </a:extLst>
          </p:cNvPr>
          <p:cNvCxnSpPr>
            <a:cxnSpLocks/>
          </p:cNvCxnSpPr>
          <p:nvPr/>
        </p:nvCxnSpPr>
        <p:spPr>
          <a:xfrm flipH="1">
            <a:off x="7469032" y="4674473"/>
            <a:ext cx="591185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3D6329-A1D5-2D6D-9D51-A7228B928D3D}"/>
              </a:ext>
            </a:extLst>
          </p:cNvPr>
          <p:cNvCxnSpPr>
            <a:cxnSpLocks/>
          </p:cNvCxnSpPr>
          <p:nvPr/>
        </p:nvCxnSpPr>
        <p:spPr>
          <a:xfrm flipH="1">
            <a:off x="5424694" y="4674473"/>
            <a:ext cx="505012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A small green circuit board with a black and black remote&#10;&#10;Description automatically generated">
            <a:extLst>
              <a:ext uri="{FF2B5EF4-FFF2-40B4-BE49-F238E27FC236}">
                <a16:creationId xmlns:a16="http://schemas.microsoft.com/office/drawing/2014/main" id="{158EDB86-7269-C9C0-98C5-C5392383C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651" y="3643868"/>
            <a:ext cx="1347231" cy="13472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6EB2430-F565-BBA1-D17B-5D5949A139C1}"/>
              </a:ext>
            </a:extLst>
          </p:cNvPr>
          <p:cNvSpPr txBox="1"/>
          <p:nvPr/>
        </p:nvSpPr>
        <p:spPr>
          <a:xfrm>
            <a:off x="1477276" y="4877394"/>
            <a:ext cx="2048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Digital actuator</a:t>
            </a:r>
          </a:p>
          <a:p>
            <a:pPr algn="ctr"/>
            <a:r>
              <a:rPr lang="en-AU" dirty="0"/>
              <a:t>(variable resistance </a:t>
            </a:r>
          </a:p>
          <a:p>
            <a:pPr algn="ctr"/>
            <a:r>
              <a:rPr lang="en-AU" dirty="0"/>
              <a:t>potentiometer)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6132F9-D952-8CB3-8914-617B7F08FA95}"/>
              </a:ext>
            </a:extLst>
          </p:cNvPr>
          <p:cNvCxnSpPr>
            <a:cxnSpLocks/>
          </p:cNvCxnSpPr>
          <p:nvPr/>
        </p:nvCxnSpPr>
        <p:spPr>
          <a:xfrm>
            <a:off x="1714500" y="4225207"/>
            <a:ext cx="40005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1BD2D-8DE9-28FB-4C37-D43901EE4AA2}"/>
              </a:ext>
            </a:extLst>
          </p:cNvPr>
          <p:cNvCxnSpPr>
            <a:cxnSpLocks/>
          </p:cNvCxnSpPr>
          <p:nvPr/>
        </p:nvCxnSpPr>
        <p:spPr>
          <a:xfrm>
            <a:off x="3174894" y="4225207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F11908-DA58-5C3E-D8B2-D5CD4DD543E8}"/>
              </a:ext>
            </a:extLst>
          </p:cNvPr>
          <p:cNvCxnSpPr>
            <a:cxnSpLocks/>
          </p:cNvCxnSpPr>
          <p:nvPr/>
        </p:nvCxnSpPr>
        <p:spPr>
          <a:xfrm flipH="1">
            <a:off x="3174894" y="4674473"/>
            <a:ext cx="495300" cy="0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What is Power BI? - Beginner's Guide to Power BI | DataCamp">
            <a:extLst>
              <a:ext uri="{FF2B5EF4-FFF2-40B4-BE49-F238E27FC236}">
                <a16:creationId xmlns:a16="http://schemas.microsoft.com/office/drawing/2014/main" id="{DEEA1F85-B7BF-91C3-6E50-61C14CFF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7" y="1658758"/>
            <a:ext cx="1313625" cy="12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dbt &amp; what does it offer? | element61">
            <a:extLst>
              <a:ext uri="{FF2B5EF4-FFF2-40B4-BE49-F238E27FC236}">
                <a16:creationId xmlns:a16="http://schemas.microsoft.com/office/drawing/2014/main" id="{3ACC506E-C81D-A877-33DC-F426D97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20" y="3188907"/>
            <a:ext cx="995096" cy="36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AA8FB0-FBF6-349D-9F26-2FD5622D12F7}"/>
              </a:ext>
            </a:extLst>
          </p:cNvPr>
          <p:cNvCxnSpPr>
            <a:cxnSpLocks/>
          </p:cNvCxnSpPr>
          <p:nvPr/>
        </p:nvCxnSpPr>
        <p:spPr>
          <a:xfrm flipH="1" flipV="1">
            <a:off x="6998636" y="2700813"/>
            <a:ext cx="1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E44692-ACE1-4707-7EA1-80180CDA76D0}"/>
              </a:ext>
            </a:extLst>
          </p:cNvPr>
          <p:cNvCxnSpPr>
            <a:cxnSpLocks/>
          </p:cNvCxnSpPr>
          <p:nvPr/>
        </p:nvCxnSpPr>
        <p:spPr>
          <a:xfrm flipH="1" flipV="1">
            <a:off x="6997782" y="3899998"/>
            <a:ext cx="1" cy="413592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4" name="Picture 12" descr="Dagster Brand: How to use the Dagster brand assets">
            <a:extLst>
              <a:ext uri="{FF2B5EF4-FFF2-40B4-BE49-F238E27FC236}">
                <a16:creationId xmlns:a16="http://schemas.microsoft.com/office/drawing/2014/main" id="{0C49CE31-62B4-63EB-370B-24432B0A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31" y="3177710"/>
            <a:ext cx="1410049" cy="4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een rectangular sign with white text&#10;&#10;Description automatically generated">
            <a:extLst>
              <a:ext uri="{FF2B5EF4-FFF2-40B4-BE49-F238E27FC236}">
                <a16:creationId xmlns:a16="http://schemas.microsoft.com/office/drawing/2014/main" id="{EA8712E1-B6CE-3155-7EC8-5D23B4BCD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1862" y="1181290"/>
            <a:ext cx="1527898" cy="9549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9D84C7-E8C1-9E35-A9DB-11510015371C}"/>
              </a:ext>
            </a:extLst>
          </p:cNvPr>
          <p:cNvCxnSpPr>
            <a:cxnSpLocks/>
          </p:cNvCxnSpPr>
          <p:nvPr/>
        </p:nvCxnSpPr>
        <p:spPr>
          <a:xfrm flipV="1">
            <a:off x="8785828" y="2136226"/>
            <a:ext cx="0" cy="1772534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8B19D3-F47A-6860-C283-9077F13743D9}"/>
              </a:ext>
            </a:extLst>
          </p:cNvPr>
          <p:cNvCxnSpPr>
            <a:cxnSpLocks/>
          </p:cNvCxnSpPr>
          <p:nvPr/>
        </p:nvCxnSpPr>
        <p:spPr>
          <a:xfrm>
            <a:off x="9328753" y="2136226"/>
            <a:ext cx="0" cy="1817926"/>
          </a:xfrm>
          <a:prstGeom prst="straightConnector1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4" descr="Form Input Type - number: HTML5 - YouTube">
            <a:extLst>
              <a:ext uri="{FF2B5EF4-FFF2-40B4-BE49-F238E27FC236}">
                <a16:creationId xmlns:a16="http://schemas.microsoft.com/office/drawing/2014/main" id="{586009F6-848D-7273-9AB1-238DB24B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1" y="1433863"/>
            <a:ext cx="3136901" cy="176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711158-0818-AF60-FB46-97ADD8A9936C}"/>
              </a:ext>
            </a:extLst>
          </p:cNvPr>
          <p:cNvSpPr txBox="1"/>
          <p:nvPr/>
        </p:nvSpPr>
        <p:spPr>
          <a:xfrm>
            <a:off x="3561347" y="1471821"/>
            <a:ext cx="1978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 Django to set </a:t>
            </a:r>
          </a:p>
          <a:p>
            <a:r>
              <a:rPr lang="en-AU" dirty="0"/>
              <a:t>the potentiometer </a:t>
            </a:r>
          </a:p>
          <a:p>
            <a:r>
              <a:rPr lang="en-AU" dirty="0"/>
              <a:t>resistance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472378-D03A-C200-19EB-4BFC1A41F255}"/>
              </a:ext>
            </a:extLst>
          </p:cNvPr>
          <p:cNvSpPr/>
          <p:nvPr/>
        </p:nvSpPr>
        <p:spPr>
          <a:xfrm>
            <a:off x="180785" y="1247775"/>
            <a:ext cx="5313711" cy="20534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93CE5-2399-4AB8-C8F6-D809E93FEAF5}"/>
              </a:ext>
            </a:extLst>
          </p:cNvPr>
          <p:cNvCxnSpPr>
            <a:cxnSpLocks/>
          </p:cNvCxnSpPr>
          <p:nvPr/>
        </p:nvCxnSpPr>
        <p:spPr>
          <a:xfrm flipH="1">
            <a:off x="5673531" y="1583835"/>
            <a:ext cx="238668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2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7" name="Picture Placeholder 6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FE68E9BF-94DC-305A-90C7-6AE246889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23" r="9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356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E227-A554-D7B0-E798-2A1C9F61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real world: project symphony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226DF-5155-7C70-F714-FE3B9C8F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9D55A-97E9-B357-DB03-463C0C58BFD4}"/>
              </a:ext>
            </a:extLst>
          </p:cNvPr>
          <p:cNvSpPr txBox="1"/>
          <p:nvPr/>
        </p:nvSpPr>
        <p:spPr>
          <a:xfrm>
            <a:off x="515938" y="1166957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hlinkClick r:id="rId2"/>
              </a:rPr>
              <a:t>Project Symphony</a:t>
            </a:r>
            <a:endParaRPr lang="en-A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612AF-EC77-B639-AC99-7E66BE58C910}"/>
              </a:ext>
            </a:extLst>
          </p:cNvPr>
          <p:cNvSpPr txBox="1"/>
          <p:nvPr/>
        </p:nvSpPr>
        <p:spPr>
          <a:xfrm>
            <a:off x="515938" y="153584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Source</a:t>
            </a:r>
            <a:endParaRPr lang="en-AU" dirty="0"/>
          </a:p>
        </p:txBody>
      </p:sp>
      <p:pic>
        <p:nvPicPr>
          <p:cNvPr id="9" name="Picture 8" descr="A group of houses with a sun and a blue background&#10;&#10;Description automatically generated">
            <a:extLst>
              <a:ext uri="{FF2B5EF4-FFF2-40B4-BE49-F238E27FC236}">
                <a16:creationId xmlns:a16="http://schemas.microsoft.com/office/drawing/2014/main" id="{B8FFEBC9-1C69-4F22-F272-381BC3A1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4" y="1905174"/>
            <a:ext cx="5078680" cy="2470422"/>
          </a:xfrm>
          <a:prstGeom prst="rect">
            <a:avLst/>
          </a:prstGeom>
        </p:spPr>
      </p:pic>
      <p:pic>
        <p:nvPicPr>
          <p:cNvPr id="19" name="Picture 18" descr="A diagram of energy and power&#10;&#10;Description automatically generated">
            <a:extLst>
              <a:ext uri="{FF2B5EF4-FFF2-40B4-BE49-F238E27FC236}">
                <a16:creationId xmlns:a16="http://schemas.microsoft.com/office/drawing/2014/main" id="{9458BD37-DF3A-C966-ECE5-EE0D0CA55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503" y="1308614"/>
            <a:ext cx="6381497" cy="3275835"/>
          </a:xfrm>
          <a:prstGeom prst="rect">
            <a:avLst/>
          </a:prstGeom>
        </p:spPr>
      </p:pic>
      <p:pic>
        <p:nvPicPr>
          <p:cNvPr id="26" name="Picture 25" descr="A group of houses with solar panels&#10;&#10;Description automatically generated">
            <a:extLst>
              <a:ext uri="{FF2B5EF4-FFF2-40B4-BE49-F238E27FC236}">
                <a16:creationId xmlns:a16="http://schemas.microsoft.com/office/drawing/2014/main" id="{C0125599-C4D1-45E3-88AF-9414C93CD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44" y="4649240"/>
            <a:ext cx="11558641" cy="20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AD5A17-80E3-117C-0947-652A2FEC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345688" cy="4351338"/>
          </a:xfrm>
        </p:spPr>
        <p:txBody>
          <a:bodyPr/>
          <a:lstStyle/>
          <a:p>
            <a:r>
              <a:rPr lang="en-AU" dirty="0"/>
              <a:t>IoT – Internet of Things</a:t>
            </a:r>
          </a:p>
          <a:p>
            <a:pPr lvl="1"/>
            <a:r>
              <a:rPr lang="en-AU" dirty="0"/>
              <a:t>Physical “Things” meet digital</a:t>
            </a:r>
          </a:p>
          <a:p>
            <a:pPr lvl="1"/>
            <a:r>
              <a:rPr lang="en-AU" dirty="0"/>
              <a:t>May involve device control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Estimated 29 BILLION devices by 2030!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Streaming Data Pipeline</a:t>
            </a:r>
          </a:p>
          <a:p>
            <a:pPr lvl="1"/>
            <a:r>
              <a:rPr lang="en-AU" dirty="0"/>
              <a:t>Get data every 1 second</a:t>
            </a:r>
          </a:p>
          <a:p>
            <a:pPr lvl="1"/>
            <a:r>
              <a:rPr lang="en-AU" dirty="0"/>
              <a:t>Send / receive in the cloud continuously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26CAC-2A17-D53E-F6B7-61685B63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63179A-5843-55F4-0455-E2CC005B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Definitions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6B911-77F7-99FB-E8FF-BF6E3090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954" y="1741710"/>
            <a:ext cx="1226129" cy="1889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46AEA-7AAE-FB5D-E90E-0F871F26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687" y="1741710"/>
            <a:ext cx="2597134" cy="1080435"/>
          </a:xfrm>
          <a:prstGeom prst="rect">
            <a:avLst/>
          </a:prstGeom>
        </p:spPr>
      </p:pic>
      <p:pic>
        <p:nvPicPr>
          <p:cNvPr id="2054" name="Picture 6" descr="River and Stream » Geology Science">
            <a:extLst>
              <a:ext uri="{FF2B5EF4-FFF2-40B4-BE49-F238E27FC236}">
                <a16:creationId xmlns:a16="http://schemas.microsoft.com/office/drawing/2014/main" id="{104C048F-F05A-DE4B-F670-C16365AB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54" y="4171510"/>
            <a:ext cx="4008591" cy="22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BE726-53F2-BC49-0615-16EAB11328DA}"/>
              </a:ext>
            </a:extLst>
          </p:cNvPr>
          <p:cNvSpPr txBox="1"/>
          <p:nvPr/>
        </p:nvSpPr>
        <p:spPr>
          <a:xfrm>
            <a:off x="6736982" y="344660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5"/>
              </a:rPr>
              <a:t>Source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849A2-8307-6AA3-DAC3-C925B5FAD806}"/>
              </a:ext>
            </a:extLst>
          </p:cNvPr>
          <p:cNvSpPr txBox="1"/>
          <p:nvPr/>
        </p:nvSpPr>
        <p:spPr>
          <a:xfrm>
            <a:off x="1090975" y="3244334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6"/>
              </a:rPr>
              <a:t>Source 1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594BD-E582-6F03-DC89-5AA0AC326F55}"/>
              </a:ext>
            </a:extLst>
          </p:cNvPr>
          <p:cNvSpPr txBox="1"/>
          <p:nvPr/>
        </p:nvSpPr>
        <p:spPr>
          <a:xfrm>
            <a:off x="2217814" y="3244334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7"/>
              </a:rPr>
              <a:t>Source 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573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304A-E9F4-1FF0-CB38-96F3EE87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7879-01D2-FA87-5F5B-44698B959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750080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learned a bit about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Built a basic streaming data pipeline that can be used for IoT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Anyone can build a streaming data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Building data pipelines is fun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AEE40-41D7-944A-1FF5-56D61B25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5" name="Picture Placeholder 6" descr="A magnifying glass with colorful bars and text&#10;&#10;Description automatically generated">
            <a:extLst>
              <a:ext uri="{FF2B5EF4-FFF2-40B4-BE49-F238E27FC236}">
                <a16:creationId xmlns:a16="http://schemas.microsoft.com/office/drawing/2014/main" id="{74BDE545-DB9B-57F4-0EE6-A09C55BE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03" y="1825158"/>
            <a:ext cx="2954337" cy="2954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294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450" r="1145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AJTheDataGuy@gmail.com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cap="none" dirty="0"/>
              <a:t>https://www.linkedin.com/in/ajfisher2/</a:t>
            </a: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61906A4-D205-185C-E11C-145BB950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277" y="4075529"/>
            <a:ext cx="1321490" cy="13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APPENDIX A: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7" name="Picture Placeholder 6" descr="A logo with colorful bars and text&#10;&#10;Description automatically generated">
            <a:extLst>
              <a:ext uri="{FF2B5EF4-FFF2-40B4-BE49-F238E27FC236}">
                <a16:creationId xmlns:a16="http://schemas.microsoft.com/office/drawing/2014/main" id="{E953B571-F3C1-626A-7472-2EAE95E3A3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982" r="119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7652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239B-297C-8E06-5B48-8829C717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866F-2219-A7C0-ACB2-615ADAA9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74046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Mix of unit and integration tests</a:t>
            </a:r>
          </a:p>
          <a:p>
            <a:r>
              <a:rPr lang="en-AU" dirty="0"/>
              <a:t>Unit test example</a:t>
            </a:r>
          </a:p>
          <a:p>
            <a:pPr lvl="1"/>
            <a:r>
              <a:rPr lang="en-AU" dirty="0"/>
              <a:t>Is this schema string valid JSON?</a:t>
            </a:r>
          </a:p>
          <a:p>
            <a:r>
              <a:rPr lang="en-AU" dirty="0"/>
              <a:t>Integration tests</a:t>
            </a:r>
          </a:p>
          <a:p>
            <a:pPr lvl="1"/>
            <a:r>
              <a:rPr lang="en-AU" dirty="0"/>
              <a:t>Get ADC channel, get voltage value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Lingering Challenges:</a:t>
            </a:r>
          </a:p>
          <a:p>
            <a:r>
              <a:rPr lang="en-AU" dirty="0"/>
              <a:t>Hardware – loose connections</a:t>
            </a:r>
          </a:p>
          <a:p>
            <a:r>
              <a:rPr lang="en-AU" dirty="0" err="1"/>
              <a:t>Pytest</a:t>
            </a:r>
            <a:r>
              <a:rPr lang="en-AU" dirty="0"/>
              <a:t> not failing on server timeout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57D1D-7D7C-4A1B-CF89-83EA82CB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85C15-0A6C-26F9-333F-1E230F8E14D7}"/>
              </a:ext>
            </a:extLst>
          </p:cNvPr>
          <p:cNvSpPr txBox="1"/>
          <p:nvPr/>
        </p:nvSpPr>
        <p:spPr>
          <a:xfrm>
            <a:off x="4730545" y="887684"/>
            <a:ext cx="729553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"""{"$id": "https://github.com/</a:t>
            </a:r>
            <a:r>
              <a:rPr lang="en-AU" sz="1600" dirty="0" err="1"/>
              <a:t>AJTheDataGuy</a:t>
            </a:r>
            <a:r>
              <a:rPr lang="en-AU" sz="1600" dirty="0"/>
              <a:t>/</a:t>
            </a:r>
            <a:r>
              <a:rPr lang="en-AU" sz="1600" dirty="0" err="1"/>
              <a:t>myURI.schema.json</a:t>
            </a:r>
            <a:r>
              <a:rPr lang="en-AU" sz="1600" dirty="0"/>
              <a:t>",</a:t>
            </a:r>
          </a:p>
          <a:p>
            <a:r>
              <a:rPr lang="en-AU" sz="1600" dirty="0"/>
              <a:t>                  "$schema": "https://json-schema.org/draft/2020-12/schema#",</a:t>
            </a:r>
          </a:p>
          <a:p>
            <a:r>
              <a:rPr lang="en-AU" sz="1600" dirty="0"/>
              <a:t>                  "</a:t>
            </a:r>
            <a:r>
              <a:rPr lang="en-AU" sz="1600" dirty="0" err="1"/>
              <a:t>additionalProperties</a:t>
            </a:r>
            <a:r>
              <a:rPr lang="en-AU" sz="1600" dirty="0"/>
              <a:t>": false,</a:t>
            </a:r>
          </a:p>
          <a:p>
            <a:r>
              <a:rPr lang="en-AU" sz="1600" dirty="0"/>
              <a:t>                  "description": "JSON Schema definition for solar panel voltage data",</a:t>
            </a:r>
          </a:p>
          <a:p>
            <a:r>
              <a:rPr lang="en-AU" sz="1600" dirty="0"/>
              <a:t>                  "properties": {</a:t>
            </a:r>
          </a:p>
          <a:p>
            <a:r>
              <a:rPr lang="en-AU" sz="1600" dirty="0"/>
              <a:t>                    "</a:t>
            </a:r>
            <a:r>
              <a:rPr lang="en-AU" sz="1600" dirty="0" err="1"/>
              <a:t>connection_ok</a:t>
            </a:r>
            <a:r>
              <a:rPr lang="en-AU" sz="1600" dirty="0"/>
              <a:t>": {</a:t>
            </a:r>
          </a:p>
          <a:p>
            <a:r>
              <a:rPr lang="en-AU" sz="1600" dirty="0"/>
              <a:t>                      "description": "Adding a </a:t>
            </a:r>
            <a:r>
              <a:rPr lang="en-AU" sz="1600" dirty="0" err="1"/>
              <a:t>boolean</a:t>
            </a:r>
            <a:r>
              <a:rPr lang="en-AU" sz="1600" dirty="0"/>
              <a:t> just for fun. Represents whether the 			panel is connected properly or not.",</a:t>
            </a:r>
          </a:p>
          <a:p>
            <a:r>
              <a:rPr lang="en-AU" sz="1600" dirty="0"/>
              <a:t>                      "type": "</a:t>
            </a:r>
            <a:r>
              <a:rPr lang="en-AU" sz="1600" dirty="0" err="1"/>
              <a:t>boolean</a:t>
            </a:r>
            <a:r>
              <a:rPr lang="en-AU" sz="1600" dirty="0"/>
              <a:t>"</a:t>
            </a:r>
          </a:p>
          <a:p>
            <a:r>
              <a:rPr lang="en-AU" sz="1600" dirty="0"/>
              <a:t>                    },</a:t>
            </a:r>
          </a:p>
          <a:p>
            <a:r>
              <a:rPr lang="en-AU" sz="1600" dirty="0"/>
              <a:t>                    "</a:t>
            </a:r>
            <a:r>
              <a:rPr lang="en-AU" sz="1600" dirty="0" err="1"/>
              <a:t>panel_producing</a:t>
            </a:r>
            <a:r>
              <a:rPr lang="en-AU" sz="1600" dirty="0"/>
              <a:t>": {</a:t>
            </a:r>
          </a:p>
          <a:p>
            <a:r>
              <a:rPr lang="en-AU" sz="1600" dirty="0"/>
              <a:t>                      "description": "Defines which solar panel is sending the message (only 1 		in this hobby project)",</a:t>
            </a:r>
          </a:p>
          <a:p>
            <a:r>
              <a:rPr lang="en-AU" sz="1600" dirty="0"/>
              <a:t>                      "type": "string"</a:t>
            </a:r>
          </a:p>
          <a:p>
            <a:r>
              <a:rPr lang="en-AU" sz="1600" dirty="0"/>
              <a:t>                    },</a:t>
            </a:r>
          </a:p>
          <a:p>
            <a:r>
              <a:rPr lang="en-AU" sz="1600" dirty="0"/>
              <a:t>                    "</a:t>
            </a:r>
            <a:r>
              <a:rPr lang="en-AU" sz="1600" dirty="0" err="1"/>
              <a:t>voltage_volts</a:t>
            </a:r>
            <a:r>
              <a:rPr lang="en-AU" sz="1600" dirty="0"/>
              <a:t>": {</a:t>
            </a:r>
          </a:p>
          <a:p>
            <a:r>
              <a:rPr lang="en-AU" sz="1600" dirty="0"/>
              <a:t>                      "description": "Voltage from the panel in volts",</a:t>
            </a:r>
          </a:p>
          <a:p>
            <a:r>
              <a:rPr lang="en-AU" sz="1600" dirty="0"/>
              <a:t>                      "type": "number"</a:t>
            </a:r>
          </a:p>
          <a:p>
            <a:r>
              <a:rPr lang="en-AU" sz="1600" dirty="0"/>
              <a:t>                    }</a:t>
            </a:r>
          </a:p>
          <a:p>
            <a:r>
              <a:rPr lang="en-AU" sz="1600" dirty="0"/>
              <a:t>                  },</a:t>
            </a:r>
          </a:p>
          <a:p>
            <a:r>
              <a:rPr lang="en-AU" sz="1600" dirty="0"/>
              <a:t>                  "title": "</a:t>
            </a:r>
            <a:r>
              <a:rPr lang="en-AU" sz="1600" dirty="0" err="1"/>
              <a:t>SolarPanelVoltageSchema</a:t>
            </a:r>
            <a:r>
              <a:rPr lang="en-AU" sz="1600" dirty="0"/>
              <a:t>",</a:t>
            </a:r>
          </a:p>
          <a:p>
            <a:r>
              <a:rPr lang="en-AU" sz="1600" dirty="0"/>
              <a:t>                  "type": "object"</a:t>
            </a:r>
          </a:p>
          <a:p>
            <a:r>
              <a:rPr lang="en-AU" sz="1600" dirty="0"/>
              <a:t>                }"""</a:t>
            </a:r>
          </a:p>
        </p:txBody>
      </p:sp>
    </p:spTree>
    <p:extLst>
      <p:ext uri="{BB962C8B-B14F-4D97-AF65-F5344CB8AC3E}">
        <p14:creationId xmlns:p14="http://schemas.microsoft.com/office/powerpoint/2010/main" val="57671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Introduction to 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7" name="Picture Placeholder 26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B354478A-30B1-E2FB-F3ED-CD65F3164F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043" b="1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4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C8380-7C9A-3DC3-F7DB-3B2ECD3C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7B3E7-305E-4D06-21D3-4B5C3AA8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329602"/>
            <a:ext cx="3671888" cy="1328968"/>
          </a:xfrm>
          <a:prstGeom prst="rect">
            <a:avLst/>
          </a:prstGeom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8F2653EE-E0D0-7AF3-0BE5-CF4FF6F7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153" y="10472"/>
            <a:ext cx="4009003" cy="2241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11060B-F496-7679-92C8-05D6C94BE113}"/>
              </a:ext>
            </a:extLst>
          </p:cNvPr>
          <p:cNvSpPr txBox="1"/>
          <p:nvPr/>
        </p:nvSpPr>
        <p:spPr>
          <a:xfrm>
            <a:off x="1347480" y="3233665"/>
            <a:ext cx="2886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Temperature sensor</a:t>
            </a:r>
          </a:p>
          <a:p>
            <a:pPr algn="ctr"/>
            <a:r>
              <a:rPr lang="en-AU" sz="2400" dirty="0"/>
              <a:t>TAG: </a:t>
            </a:r>
            <a:r>
              <a:rPr lang="en-AU" sz="2400" dirty="0">
                <a:solidFill>
                  <a:srgbClr val="FF0000"/>
                </a:solidFill>
              </a:rPr>
              <a:t>PIPE1XXTEMP01</a:t>
            </a:r>
          </a:p>
          <a:p>
            <a:pPr algn="ctr"/>
            <a:r>
              <a:rPr lang="en-AU" sz="2400" dirty="0"/>
              <a:t>25°C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B3D41A-17FC-3B38-8C8F-83EC9F8869B6}"/>
              </a:ext>
            </a:extLst>
          </p:cNvPr>
          <p:cNvCxnSpPr/>
          <p:nvPr/>
        </p:nvCxnSpPr>
        <p:spPr>
          <a:xfrm>
            <a:off x="-1" y="223523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49CA5E-456F-17D6-4D34-4AD18FE09D3C}"/>
              </a:ext>
            </a:extLst>
          </p:cNvPr>
          <p:cNvCxnSpPr>
            <a:cxnSpLocks/>
          </p:cNvCxnSpPr>
          <p:nvPr/>
        </p:nvCxnSpPr>
        <p:spPr>
          <a:xfrm flipV="1">
            <a:off x="2790825" y="4557824"/>
            <a:ext cx="0" cy="43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F5FB18-C29F-8A01-BB82-3CEC2D0CB23D}"/>
              </a:ext>
            </a:extLst>
          </p:cNvPr>
          <p:cNvCxnSpPr/>
          <p:nvPr/>
        </p:nvCxnSpPr>
        <p:spPr>
          <a:xfrm>
            <a:off x="952500" y="4557824"/>
            <a:ext cx="3676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72C6F8-2DAB-6905-5FFF-5DCFB622C4E9}"/>
              </a:ext>
            </a:extLst>
          </p:cNvPr>
          <p:cNvCxnSpPr/>
          <p:nvPr/>
        </p:nvCxnSpPr>
        <p:spPr>
          <a:xfrm flipV="1">
            <a:off x="971550" y="3110024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57E492-45E5-C9E4-DB4F-3E12BEACFCC1}"/>
              </a:ext>
            </a:extLst>
          </p:cNvPr>
          <p:cNvCxnSpPr/>
          <p:nvPr/>
        </p:nvCxnSpPr>
        <p:spPr>
          <a:xfrm flipV="1">
            <a:off x="4629150" y="3110024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02E585-A19F-0589-5EAE-AAD8F795DD6D}"/>
              </a:ext>
            </a:extLst>
          </p:cNvPr>
          <p:cNvCxnSpPr/>
          <p:nvPr/>
        </p:nvCxnSpPr>
        <p:spPr>
          <a:xfrm>
            <a:off x="952500" y="3110024"/>
            <a:ext cx="3676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B8630B-D67C-57A4-1309-7466333F7755}"/>
              </a:ext>
            </a:extLst>
          </p:cNvPr>
          <p:cNvCxnSpPr>
            <a:cxnSpLocks/>
          </p:cNvCxnSpPr>
          <p:nvPr/>
        </p:nvCxnSpPr>
        <p:spPr>
          <a:xfrm flipV="1">
            <a:off x="5924550" y="10472"/>
            <a:ext cx="0" cy="684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13CA627-57FF-C169-373A-2C1D8557F5B5}"/>
                  </a:ext>
                </a:extLst>
              </p14:cNvPr>
              <p14:cNvContentPartPr/>
              <p14:nvPr/>
            </p14:nvContentPartPr>
            <p14:xfrm>
              <a:off x="6787875" y="816495"/>
              <a:ext cx="742680" cy="126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13CA627-57FF-C169-373A-2C1D8557F5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9875" y="798855"/>
                <a:ext cx="778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5265CE0-65C9-CE6F-D84A-FA7FA67F8E83}"/>
                  </a:ext>
                </a:extLst>
              </p14:cNvPr>
              <p14:cNvContentPartPr/>
              <p14:nvPr/>
            </p14:nvContentPartPr>
            <p14:xfrm>
              <a:off x="6876435" y="1171095"/>
              <a:ext cx="600120" cy="86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5265CE0-65C9-CE6F-D84A-FA7FA67F8E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8795" y="1153095"/>
                <a:ext cx="635760" cy="12204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5F949B0-C34D-9FF5-BAB7-F2D91D395EB4}"/>
              </a:ext>
            </a:extLst>
          </p:cNvPr>
          <p:cNvSpPr txBox="1"/>
          <p:nvPr/>
        </p:nvSpPr>
        <p:spPr>
          <a:xfrm>
            <a:off x="232158" y="144936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8C98C8-DB5F-9A31-CA2A-302528B5EA3A}"/>
              </a:ext>
            </a:extLst>
          </p:cNvPr>
          <p:cNvSpPr txBox="1"/>
          <p:nvPr/>
        </p:nvSpPr>
        <p:spPr>
          <a:xfrm>
            <a:off x="6116608" y="112107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4C8EB0-34F2-652A-888B-8B795783BBF4}"/>
              </a:ext>
            </a:extLst>
          </p:cNvPr>
          <p:cNvSpPr txBox="1"/>
          <p:nvPr/>
        </p:nvSpPr>
        <p:spPr>
          <a:xfrm>
            <a:off x="247223" y="2469999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57C0B9-2376-3A82-518F-DF3D9C16A996}"/>
              </a:ext>
            </a:extLst>
          </p:cNvPr>
          <p:cNvSpPr txBox="1"/>
          <p:nvPr/>
        </p:nvSpPr>
        <p:spPr>
          <a:xfrm>
            <a:off x="6114840" y="2435430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4</a:t>
            </a:r>
          </a:p>
        </p:txBody>
      </p:sp>
      <p:pic>
        <p:nvPicPr>
          <p:cNvPr id="56" name="Picture 55" descr="A blue background with black lines and a letter&#10;&#10;Description automatically generated">
            <a:extLst>
              <a:ext uri="{FF2B5EF4-FFF2-40B4-BE49-F238E27FC236}">
                <a16:creationId xmlns:a16="http://schemas.microsoft.com/office/drawing/2014/main" id="{AD92761D-25D1-D172-4ADD-E3C2085D0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23" y="4996019"/>
            <a:ext cx="5111713" cy="1197601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80EB850-EC1E-437B-1DFB-23F36E48D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12929"/>
              </p:ext>
            </p:extLst>
          </p:nvPr>
        </p:nvGraphicFramePr>
        <p:xfrm>
          <a:off x="6189134" y="3288481"/>
          <a:ext cx="5654801" cy="2976880"/>
        </p:xfrm>
        <a:graphic>
          <a:graphicData uri="http://schemas.openxmlformats.org/drawingml/2006/table">
            <a:tbl>
              <a:tblPr/>
              <a:tblGrid>
                <a:gridCol w="2949271">
                  <a:extLst>
                    <a:ext uri="{9D8B030D-6E8A-4147-A177-3AD203B41FA5}">
                      <a16:colId xmlns:a16="http://schemas.microsoft.com/office/drawing/2014/main" val="1283632129"/>
                    </a:ext>
                  </a:extLst>
                </a:gridCol>
                <a:gridCol w="2705530">
                  <a:extLst>
                    <a:ext uri="{9D8B030D-6E8A-4147-A177-3AD203B41FA5}">
                      <a16:colId xmlns:a16="http://schemas.microsoft.com/office/drawing/2014/main" val="189617426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PIPE1XXTEMP01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3259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14:05:48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472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14:15:48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3980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14:25:48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022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14:35:48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499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14:45:48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3337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14:55:48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116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15:05:48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796323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FE71426F-DF62-EAD7-1912-D452A8ED3D40}"/>
              </a:ext>
            </a:extLst>
          </p:cNvPr>
          <p:cNvSpPr txBox="1"/>
          <p:nvPr/>
        </p:nvSpPr>
        <p:spPr>
          <a:xfrm>
            <a:off x="6347192" y="2821703"/>
            <a:ext cx="5546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Engineers typically interact with batch data</a:t>
            </a:r>
          </a:p>
        </p:txBody>
      </p:sp>
    </p:spTree>
    <p:extLst>
      <p:ext uri="{BB962C8B-B14F-4D97-AF65-F5344CB8AC3E}">
        <p14:creationId xmlns:p14="http://schemas.microsoft.com/office/powerpoint/2010/main" val="12366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1487-391C-D4DA-CE33-F3F84514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 Demo – dashboard and excel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363F5-ADA1-DB36-1715-0AD6D027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659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2F9C-DC7E-23AC-C1A6-9FAB8FFA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Most Importantly…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095AC-2336-7E76-AE7F-2159ECB8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050" name="Picture 2" descr="Raspberry Pie {Classic Family Recipe} - The Busy Baker">
            <a:extLst>
              <a:ext uri="{FF2B5EF4-FFF2-40B4-BE49-F238E27FC236}">
                <a16:creationId xmlns:a16="http://schemas.microsoft.com/office/drawing/2014/main" id="{F048FF7A-D9C0-824C-FD19-55C75BCA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97" y="1529778"/>
            <a:ext cx="4775791" cy="47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8E5B52-FCA5-31B0-8E21-45C75C1FA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78632"/>
              </p:ext>
            </p:extLst>
          </p:nvPr>
        </p:nvGraphicFramePr>
        <p:xfrm>
          <a:off x="6295802" y="2812772"/>
          <a:ext cx="4528141" cy="1866900"/>
        </p:xfrm>
        <a:graphic>
          <a:graphicData uri="http://schemas.openxmlformats.org/drawingml/2006/table">
            <a:tbl>
              <a:tblPr/>
              <a:tblGrid>
                <a:gridCol w="2295958">
                  <a:extLst>
                    <a:ext uri="{9D8B030D-6E8A-4147-A177-3AD203B41FA5}">
                      <a16:colId xmlns:a16="http://schemas.microsoft.com/office/drawing/2014/main" val="3721078620"/>
                    </a:ext>
                  </a:extLst>
                </a:gridCol>
                <a:gridCol w="2232183">
                  <a:extLst>
                    <a:ext uri="{9D8B030D-6E8A-4147-A177-3AD203B41FA5}">
                      <a16:colId xmlns:a16="http://schemas.microsoft.com/office/drawing/2014/main" val="792350368"/>
                    </a:ext>
                  </a:extLst>
                </a:gridCol>
              </a:tblGrid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RASPB-PIE-003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225407"/>
                  </a:ext>
                </a:extLst>
              </a:tr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14:01:50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DELICIOUS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652140"/>
                  </a:ext>
                </a:extLst>
              </a:tr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14:11:50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DELICIOUS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552798"/>
                  </a:ext>
                </a:extLst>
              </a:tr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14:21:50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 ok I guess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2014"/>
                  </a:ext>
                </a:extLst>
              </a:tr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14:31:50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DELCIOUS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032335"/>
                  </a:ext>
                </a:extLst>
              </a:tr>
              <a:tr h="2542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14-Feb-24 14:41:50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DELICIOUS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4395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7361C6-905B-2C4E-D424-9BA12E7479B8}"/>
              </a:ext>
            </a:extLst>
          </p:cNvPr>
          <p:cNvSpPr txBox="1"/>
          <p:nvPr/>
        </p:nvSpPr>
        <p:spPr>
          <a:xfrm>
            <a:off x="7693448" y="2073348"/>
            <a:ext cx="173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Pie Data</a:t>
            </a:r>
          </a:p>
        </p:txBody>
      </p:sp>
    </p:spTree>
    <p:extLst>
      <p:ext uri="{BB962C8B-B14F-4D97-AF65-F5344CB8AC3E}">
        <p14:creationId xmlns:p14="http://schemas.microsoft.com/office/powerpoint/2010/main" val="20905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
</file>

<file path=customXml/item5.xml><?xml version="1.0" encoding="utf-8"?>
<Application xmlns="http://www.sap.com/cof/powerpoint/application">
  <Version>2</Version>
  <Revision>2.5.200.73632</Revision>
</Application>
</file>

<file path=customXml/item6.xml><?xml version="1.0" encoding="utf-8"?>
<Application xmlns="http://www.sap.com/cof/ao/powerpoint/application">
  <com.sap.ip.bi.pioneer>
    <Version>4</Version>
    <AAO_Revision>2.5.200.73632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5134AF0-D073-49BB-8D75-E2C8B86E3A16}"/>
</file>

<file path=customXml/itemProps5.xml><?xml version="1.0" encoding="utf-8"?>
<ds:datastoreItem xmlns:ds="http://schemas.openxmlformats.org/officeDocument/2006/customXml" ds:itemID="{D51CD104-AFEC-49D4-B47C-CA0EEA02060B}">
  <ds:schemaRefs>
    <ds:schemaRef ds:uri="http://www.sap.com/cof/powerpoint/application"/>
  </ds:schemaRefs>
</ds:datastoreItem>
</file>

<file path=customXml/itemProps6.xml><?xml version="1.0" encoding="utf-8"?>
<ds:datastoreItem xmlns:ds="http://schemas.openxmlformats.org/officeDocument/2006/customXml" ds:itemID="{3D85AE46-71D2-4C7D-94AB-982F4C78F089}">
  <ds:schemaRefs>
    <ds:schemaRef ds:uri="http://www.sap.com/cof/ao/powerpoint/applic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2215</TotalTime>
  <Words>992</Words>
  <Application>Microsoft Office PowerPoint</Application>
  <PresentationFormat>Widescreen</PresentationFormat>
  <Paragraphs>308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Corbel</vt:lpstr>
      <vt:lpstr>Office Theme</vt:lpstr>
      <vt:lpstr>Build Your Own IoT!</vt:lpstr>
      <vt:lpstr>Agenda</vt:lpstr>
      <vt:lpstr>Project goals</vt:lpstr>
      <vt:lpstr>Quick Definitions</vt:lpstr>
      <vt:lpstr>WHY? Introduction to pi</vt:lpstr>
      <vt:lpstr>PowerPoint Presentation</vt:lpstr>
      <vt:lpstr>PI Demo – dashboard and excel</vt:lpstr>
      <vt:lpstr>Most Importantly…</vt:lpstr>
      <vt:lpstr>hardware</vt:lpstr>
      <vt:lpstr>Meet the team</vt:lpstr>
      <vt:lpstr>Full setup</vt:lpstr>
      <vt:lpstr>Notes on hardware</vt:lpstr>
      <vt:lpstr>Software and data pipeline</vt:lpstr>
      <vt:lpstr>PowerPoint Presentation</vt:lpstr>
      <vt:lpstr>PowerPoint Presentation</vt:lpstr>
      <vt:lpstr>PowerPoint Presentation</vt:lpstr>
      <vt:lpstr>PowerPoint Presentation</vt:lpstr>
      <vt:lpstr>Sending the message</vt:lpstr>
      <vt:lpstr>PowerPoint Presentation</vt:lpstr>
      <vt:lpstr>PowerPoint Presentation</vt:lpstr>
      <vt:lpstr>PowerPoint Presentation</vt:lpstr>
      <vt:lpstr>PowerPoint Presentation</vt:lpstr>
      <vt:lpstr>Choosing a Cloud: Focusing on Data, Not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TO IoT</vt:lpstr>
      <vt:lpstr>PART ONE: THE Journey so far</vt:lpstr>
      <vt:lpstr>Step TWO: REVERSE PIPELINE WITH ACTUATION</vt:lpstr>
      <vt:lpstr>Step Three: Build the presentation layer</vt:lpstr>
      <vt:lpstr>Step four: Build a simple application interface</vt:lpstr>
      <vt:lpstr>The real world</vt:lpstr>
      <vt:lpstr>The real world: project symphony</vt:lpstr>
      <vt:lpstr>Conclusion</vt:lpstr>
      <vt:lpstr>Thank you!</vt:lpstr>
      <vt:lpstr>APPENDIX A: Tests</vt:lpstr>
      <vt:lpstr>tests</vt:lpstr>
    </vt:vector>
  </TitlesOfParts>
  <Company>Synergy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A.J. Fisher</dc:creator>
  <cp:lastModifiedBy>A.J. Fisher</cp:lastModifiedBy>
  <cp:revision>47</cp:revision>
  <dcterms:created xsi:type="dcterms:W3CDTF">2024-02-13T07:21:31Z</dcterms:created>
  <dcterms:modified xsi:type="dcterms:W3CDTF">2024-02-22T03:25:19Z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